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76" r:id="rId20"/>
    <p:sldId id="277" r:id="rId21"/>
    <p:sldId id="284" r:id="rId22"/>
    <p:sldId id="285" r:id="rId23"/>
    <p:sldId id="286" r:id="rId24"/>
    <p:sldId id="287" r:id="rId25"/>
    <p:sldId id="288" r:id="rId26"/>
    <p:sldId id="291" r:id="rId27"/>
    <p:sldId id="292" r:id="rId28"/>
    <p:sldId id="293" r:id="rId29"/>
    <p:sldId id="294" r:id="rId30"/>
    <p:sldId id="295" r:id="rId31"/>
    <p:sldId id="298" r:id="rId32"/>
    <p:sldId id="299" r:id="rId33"/>
    <p:sldId id="300" r:id="rId34"/>
    <p:sldId id="301" r:id="rId35"/>
    <p:sldId id="302" r:id="rId36"/>
    <p:sldId id="305" r:id="rId37"/>
    <p:sldId id="306" r:id="rId38"/>
    <p:sldId id="307" r:id="rId39"/>
    <p:sldId id="308" r:id="rId40"/>
    <p:sldId id="309" r:id="rId41"/>
    <p:sldId id="312" r:id="rId42"/>
    <p:sldId id="313" r:id="rId43"/>
    <p:sldId id="314" r:id="rId44"/>
    <p:sldId id="315" r:id="rId45"/>
    <p:sldId id="316" r:id="rId46"/>
    <p:sldId id="319" r:id="rId47"/>
    <p:sldId id="320" r:id="rId48"/>
    <p:sldId id="321" r:id="rId49"/>
    <p:sldId id="322" r:id="rId50"/>
    <p:sldId id="323" r:id="rId51"/>
    <p:sldId id="326" r:id="rId52"/>
    <p:sldId id="327" r:id="rId53"/>
    <p:sldId id="328" r:id="rId54"/>
    <p:sldId id="329" r:id="rId55"/>
    <p:sldId id="330" r:id="rId56"/>
    <p:sldId id="333" r:id="rId57"/>
    <p:sldId id="334" r:id="rId58"/>
    <p:sldId id="335" r:id="rId59"/>
    <p:sldId id="336" r:id="rId60"/>
    <p:sldId id="337" r:id="rId61"/>
    <p:sldId id="340" r:id="rId62"/>
    <p:sldId id="341" r:id="rId63"/>
    <p:sldId id="342" r:id="rId64"/>
    <p:sldId id="343" r:id="rId65"/>
    <p:sldId id="344" r:id="rId66"/>
    <p:sldId id="347" r:id="rId67"/>
    <p:sldId id="348" r:id="rId68"/>
    <p:sldId id="349" r:id="rId69"/>
    <p:sldId id="350" r:id="rId70"/>
    <p:sldId id="351" r:id="rId71"/>
    <p:sldId id="354" r:id="rId72"/>
    <p:sldId id="355" r:id="rId73"/>
    <p:sldId id="356" r:id="rId74"/>
    <p:sldId id="357" r:id="rId75"/>
    <p:sldId id="358" r:id="rId76"/>
    <p:sldId id="361" r:id="rId77"/>
    <p:sldId id="362" r:id="rId78"/>
    <p:sldId id="363" r:id="rId79"/>
    <p:sldId id="364" r:id="rId80"/>
    <p:sldId id="365" r:id="rId81"/>
    <p:sldId id="368" r:id="rId82"/>
    <p:sldId id="369" r:id="rId83"/>
    <p:sldId id="370" r:id="rId84"/>
    <p:sldId id="371" r:id="rId85"/>
    <p:sldId id="372" r:id="rId86"/>
    <p:sldId id="375" r:id="rId87"/>
    <p:sldId id="376" r:id="rId88"/>
    <p:sldId id="377" r:id="rId89"/>
    <p:sldId id="378" r:id="rId90"/>
    <p:sldId id="379" r:id="rId91"/>
    <p:sldId id="382" r:id="rId92"/>
    <p:sldId id="383" r:id="rId93"/>
    <p:sldId id="384" r:id="rId94"/>
    <p:sldId id="385" r:id="rId95"/>
    <p:sldId id="386" r:id="rId96"/>
    <p:sldId id="389" r:id="rId97"/>
    <p:sldId id="390" r:id="rId98"/>
    <p:sldId id="391" r:id="rId99"/>
    <p:sldId id="392" r:id="rId100"/>
    <p:sldId id="393" r:id="rId101"/>
  </p:sldIdLst>
  <p:sldSz cx="9144000" cy="6858000" type="screen4x3"/>
  <p:notesSz cx="68580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p:cViewPr varScale="1">
        <p:scale>
          <a:sx n="43" d="100"/>
          <a:sy n="43" d="100"/>
        </p:scale>
        <p:origin x="48" y="4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010"/>
          </a:xfrm>
          <a:prstGeom prst="rect">
            <a:avLst/>
          </a:prstGeom>
        </p:spPr>
        <p:txBody>
          <a:bodyPr vert="horz" lIns="91859" tIns="45930" rIns="91859" bIns="4593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010"/>
          </a:xfrm>
          <a:prstGeom prst="rect">
            <a:avLst/>
          </a:prstGeom>
        </p:spPr>
        <p:txBody>
          <a:bodyPr vert="horz" lIns="91859" tIns="45930" rIns="91859" bIns="45930" rtlCol="0"/>
          <a:lstStyle>
            <a:lvl1pPr algn="r">
              <a:defRPr sz="1200"/>
            </a:lvl1pPr>
          </a:lstStyle>
          <a:p>
            <a:fld id="{DAE4F48D-D3AB-4A93-B204-0EFEE24FB423}" type="datetimeFigureOut">
              <a:rPr lang="en-US" smtClean="0"/>
              <a:pPr/>
              <a:t>8/23/2015</a:t>
            </a:fld>
            <a:endParaRPr lang="en-US"/>
          </a:p>
        </p:txBody>
      </p:sp>
      <p:sp>
        <p:nvSpPr>
          <p:cNvPr id="4" name="Footer Placeholder 3"/>
          <p:cNvSpPr>
            <a:spLocks noGrp="1"/>
          </p:cNvSpPr>
          <p:nvPr>
            <p:ph type="ftr" sz="quarter" idx="2"/>
          </p:nvPr>
        </p:nvSpPr>
        <p:spPr>
          <a:xfrm>
            <a:off x="0" y="8757590"/>
            <a:ext cx="2971800" cy="461010"/>
          </a:xfrm>
          <a:prstGeom prst="rect">
            <a:avLst/>
          </a:prstGeom>
        </p:spPr>
        <p:txBody>
          <a:bodyPr vert="horz" lIns="91859" tIns="45930" rIns="91859" bIns="4593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7590"/>
            <a:ext cx="2971800" cy="461010"/>
          </a:xfrm>
          <a:prstGeom prst="rect">
            <a:avLst/>
          </a:prstGeom>
        </p:spPr>
        <p:txBody>
          <a:bodyPr vert="horz" lIns="91859" tIns="45930" rIns="91859" bIns="45930" rtlCol="0" anchor="b"/>
          <a:lstStyle>
            <a:lvl1pPr algn="r">
              <a:defRPr sz="1200"/>
            </a:lvl1pPr>
          </a:lstStyle>
          <a:p>
            <a:fld id="{F810CE3C-4ADF-451B-AC99-CEB1E6D44F31}" type="slidenum">
              <a:rPr lang="en-US" smtClean="0"/>
              <a:pPr/>
              <a:t>‹#›</a:t>
            </a:fld>
            <a:endParaRPr lang="en-US"/>
          </a:p>
        </p:txBody>
      </p:sp>
    </p:spTree>
    <p:extLst>
      <p:ext uri="{BB962C8B-B14F-4D97-AF65-F5344CB8AC3E}">
        <p14:creationId xmlns:p14="http://schemas.microsoft.com/office/powerpoint/2010/main" val="1048837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010"/>
          </a:xfrm>
          <a:prstGeom prst="rect">
            <a:avLst/>
          </a:prstGeom>
        </p:spPr>
        <p:txBody>
          <a:bodyPr vert="horz" lIns="91859" tIns="45930" rIns="91859" bIns="45930" rtlCol="0"/>
          <a:lstStyle>
            <a:lvl1pPr algn="l">
              <a:defRPr sz="1200"/>
            </a:lvl1pPr>
          </a:lstStyle>
          <a:p>
            <a:endParaRPr lang="en-US"/>
          </a:p>
        </p:txBody>
      </p:sp>
      <p:sp>
        <p:nvSpPr>
          <p:cNvPr id="3" name="Date Placeholder 2"/>
          <p:cNvSpPr>
            <a:spLocks noGrp="1"/>
          </p:cNvSpPr>
          <p:nvPr>
            <p:ph type="dt" idx="1"/>
          </p:nvPr>
        </p:nvSpPr>
        <p:spPr>
          <a:xfrm>
            <a:off x="3884613" y="0"/>
            <a:ext cx="2971800" cy="461010"/>
          </a:xfrm>
          <a:prstGeom prst="rect">
            <a:avLst/>
          </a:prstGeom>
        </p:spPr>
        <p:txBody>
          <a:bodyPr vert="horz" lIns="91859" tIns="45930" rIns="91859" bIns="45930" rtlCol="0"/>
          <a:lstStyle>
            <a:lvl1pPr algn="r">
              <a:defRPr sz="1200"/>
            </a:lvl1pPr>
          </a:lstStyle>
          <a:p>
            <a:fld id="{68B623FD-212B-4ED6-9007-E28193F51D0C}" type="datetimeFigureOut">
              <a:rPr lang="en-US" smtClean="0"/>
              <a:pPr/>
              <a:t>8/23/2015</a:t>
            </a:fld>
            <a:endParaRPr lang="en-US"/>
          </a:p>
        </p:txBody>
      </p:sp>
      <p:sp>
        <p:nvSpPr>
          <p:cNvPr id="4" name="Slide Image Placeholder 3"/>
          <p:cNvSpPr>
            <a:spLocks noGrp="1" noRot="1" noChangeAspect="1"/>
          </p:cNvSpPr>
          <p:nvPr>
            <p:ph type="sldImg" idx="2"/>
          </p:nvPr>
        </p:nvSpPr>
        <p:spPr>
          <a:xfrm>
            <a:off x="1125538" y="692150"/>
            <a:ext cx="4608512" cy="3457575"/>
          </a:xfrm>
          <a:prstGeom prst="rect">
            <a:avLst/>
          </a:prstGeom>
          <a:noFill/>
          <a:ln w="12700">
            <a:solidFill>
              <a:prstClr val="black"/>
            </a:solidFill>
          </a:ln>
        </p:spPr>
        <p:txBody>
          <a:bodyPr vert="horz" lIns="91859" tIns="45930" rIns="91859" bIns="45930" rtlCol="0" anchor="ctr"/>
          <a:lstStyle/>
          <a:p>
            <a:endParaRPr lang="en-US"/>
          </a:p>
        </p:txBody>
      </p:sp>
      <p:sp>
        <p:nvSpPr>
          <p:cNvPr id="5" name="Notes Placeholder 4"/>
          <p:cNvSpPr>
            <a:spLocks noGrp="1"/>
          </p:cNvSpPr>
          <p:nvPr>
            <p:ph type="body" sz="quarter" idx="3"/>
          </p:nvPr>
        </p:nvSpPr>
        <p:spPr>
          <a:xfrm>
            <a:off x="685800" y="4379595"/>
            <a:ext cx="5486400" cy="4149090"/>
          </a:xfrm>
          <a:prstGeom prst="rect">
            <a:avLst/>
          </a:prstGeom>
        </p:spPr>
        <p:txBody>
          <a:bodyPr vert="horz" lIns="91859" tIns="45930" rIns="91859" bIns="459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2971800" cy="461010"/>
          </a:xfrm>
          <a:prstGeom prst="rect">
            <a:avLst/>
          </a:prstGeom>
        </p:spPr>
        <p:txBody>
          <a:bodyPr vert="horz" lIns="91859" tIns="45930" rIns="91859" bIns="4593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7590"/>
            <a:ext cx="2971800" cy="461010"/>
          </a:xfrm>
          <a:prstGeom prst="rect">
            <a:avLst/>
          </a:prstGeom>
        </p:spPr>
        <p:txBody>
          <a:bodyPr vert="horz" lIns="91859" tIns="45930" rIns="91859" bIns="45930" rtlCol="0" anchor="b"/>
          <a:lstStyle>
            <a:lvl1pPr algn="r">
              <a:defRPr sz="1200"/>
            </a:lvl1pPr>
          </a:lstStyle>
          <a:p>
            <a:fld id="{FF84B2E1-CCA0-42C8-AC2F-C2E8DF36CBB5}" type="slidenum">
              <a:rPr lang="en-US" smtClean="0"/>
              <a:pPr/>
              <a:t>‹#›</a:t>
            </a:fld>
            <a:endParaRPr lang="en-US"/>
          </a:p>
        </p:txBody>
      </p:sp>
    </p:spTree>
    <p:extLst>
      <p:ext uri="{BB962C8B-B14F-4D97-AF65-F5344CB8AC3E}">
        <p14:creationId xmlns:p14="http://schemas.microsoft.com/office/powerpoint/2010/main" val="44736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4B2E1-CCA0-42C8-AC2F-C2E8DF36CBB5}" type="slidenum">
              <a:rPr lang="en-US" smtClean="0"/>
              <a:pPr/>
              <a:t>1</a:t>
            </a:fld>
            <a:endParaRPr lang="en-US"/>
          </a:p>
        </p:txBody>
      </p:sp>
    </p:spTree>
    <p:extLst>
      <p:ext uri="{BB962C8B-B14F-4D97-AF65-F5344CB8AC3E}">
        <p14:creationId xmlns:p14="http://schemas.microsoft.com/office/powerpoint/2010/main" val="2929252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4B2E1-CCA0-42C8-AC2F-C2E8DF36CBB5}" type="slidenum">
              <a:rPr lang="en-US" smtClean="0"/>
              <a:pPr/>
              <a:t>2</a:t>
            </a:fld>
            <a:endParaRPr lang="en-US"/>
          </a:p>
        </p:txBody>
      </p:sp>
    </p:spTree>
    <p:extLst>
      <p:ext uri="{BB962C8B-B14F-4D97-AF65-F5344CB8AC3E}">
        <p14:creationId xmlns:p14="http://schemas.microsoft.com/office/powerpoint/2010/main" val="367945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4B2E1-CCA0-42C8-AC2F-C2E8DF36CBB5}" type="slidenum">
              <a:rPr lang="en-US" smtClean="0"/>
              <a:pPr/>
              <a:t>3</a:t>
            </a:fld>
            <a:endParaRPr lang="en-US"/>
          </a:p>
        </p:txBody>
      </p:sp>
    </p:spTree>
    <p:extLst>
      <p:ext uri="{BB962C8B-B14F-4D97-AF65-F5344CB8AC3E}">
        <p14:creationId xmlns:p14="http://schemas.microsoft.com/office/powerpoint/2010/main" val="423601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4B2E1-CCA0-42C8-AC2F-C2E8DF36CBB5}" type="slidenum">
              <a:rPr lang="en-US" smtClean="0"/>
              <a:pPr/>
              <a:t>4</a:t>
            </a:fld>
            <a:endParaRPr lang="en-US"/>
          </a:p>
        </p:txBody>
      </p:sp>
    </p:spTree>
    <p:extLst>
      <p:ext uri="{BB962C8B-B14F-4D97-AF65-F5344CB8AC3E}">
        <p14:creationId xmlns:p14="http://schemas.microsoft.com/office/powerpoint/2010/main" val="427374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84B2E1-CCA0-42C8-AC2F-C2E8DF36CBB5}" type="slidenum">
              <a:rPr lang="en-US" smtClean="0"/>
              <a:pPr/>
              <a:t>5</a:t>
            </a:fld>
            <a:endParaRPr lang="en-US"/>
          </a:p>
        </p:txBody>
      </p:sp>
    </p:spTree>
    <p:extLst>
      <p:ext uri="{BB962C8B-B14F-4D97-AF65-F5344CB8AC3E}">
        <p14:creationId xmlns:p14="http://schemas.microsoft.com/office/powerpoint/2010/main" val="197248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84B2E1-CCA0-42C8-AC2F-C2E8DF36CBB5}" type="slidenum">
              <a:rPr lang="en-US" smtClean="0"/>
              <a:pPr/>
              <a:t>75</a:t>
            </a:fld>
            <a:endParaRPr lang="en-US"/>
          </a:p>
        </p:txBody>
      </p:sp>
    </p:spTree>
    <p:extLst>
      <p:ext uri="{BB962C8B-B14F-4D97-AF65-F5344CB8AC3E}">
        <p14:creationId xmlns:p14="http://schemas.microsoft.com/office/powerpoint/2010/main" val="1356750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120972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124426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2252350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399622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122962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218198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184417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102850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220466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80241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CD7BDF-8C58-441D-AD58-49B8A5CB140A}" type="datetimeFigureOut">
              <a:rPr lang="en-US" smtClean="0"/>
              <a:pPr/>
              <a:t>8/23/2015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892308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CD7BDF-8C58-441D-AD58-49B8A5CB140A}" type="datetimeFigureOut">
              <a:rPr lang="en-US" smtClean="0"/>
              <a:pPr/>
              <a:t>8/23/2015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4D65F-AB2E-4BDA-83D1-C73D2DBFA3A0}" type="slidenum">
              <a:rPr lang="en-US" smtClean="0"/>
              <a:pPr/>
              <a:t>‹#›</a:t>
            </a:fld>
            <a:endParaRPr lang="en-US" dirty="0"/>
          </a:p>
        </p:txBody>
      </p:sp>
    </p:spTree>
    <p:extLst>
      <p:ext uri="{BB962C8B-B14F-4D97-AF65-F5344CB8AC3E}">
        <p14:creationId xmlns:p14="http://schemas.microsoft.com/office/powerpoint/2010/main" val="3797691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7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7.gif"/><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03.gif"/><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6.gif"/><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16.gif"/><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9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24.gif"/><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6346" y="0"/>
            <a:ext cx="7924800" cy="6583363"/>
          </a:xfrm>
        </p:spPr>
        <p:txBody>
          <a:bodyPr>
            <a:normAutofit/>
          </a:bodyPr>
          <a:lstStyle/>
          <a:p>
            <a:pPr algn="l"/>
            <a:r>
              <a:rPr lang="en-US" sz="4000" dirty="0"/>
              <a:t>Integers–</a:t>
            </a:r>
            <a:br>
              <a:rPr lang="en-US" sz="4000" dirty="0"/>
            </a:br>
            <a:r>
              <a:rPr lang="en-US" sz="4000" dirty="0"/>
              <a:t/>
            </a:r>
            <a:br>
              <a:rPr lang="en-US" sz="4000" dirty="0"/>
            </a:br>
            <a:r>
              <a:rPr lang="en-US" sz="4000" dirty="0"/>
              <a:t>Metal mercury at room temperature</a:t>
            </a:r>
            <a:br>
              <a:rPr lang="en-US" sz="4000" dirty="0"/>
            </a:br>
            <a:r>
              <a:rPr lang="en-US" sz="4000" dirty="0"/>
              <a:t>is a liquid. Its melting point is </a:t>
            </a:r>
            <a:r>
              <a:rPr lang="en-US" sz="4000" baseline="30000" dirty="0"/>
              <a:t>-</a:t>
            </a:r>
            <a:r>
              <a:rPr lang="en-US" sz="4000" dirty="0"/>
              <a:t>39°C. The freezing point of alcohol is </a:t>
            </a:r>
            <a:r>
              <a:rPr lang="en-US" sz="4000" baseline="30000" dirty="0"/>
              <a:t>-</a:t>
            </a:r>
            <a:r>
              <a:rPr lang="en-US" sz="4000" dirty="0"/>
              <a:t>14°C. How much warmer is the freezing point of alcohol than the melting point of mercury?</a:t>
            </a:r>
            <a:r>
              <a:rPr lang="en-US" sz="4000" b="1" u="sng" dirty="0"/>
              <a:t/>
            </a:r>
            <a:br>
              <a:rPr lang="en-US" sz="4000" b="1" u="sng" dirty="0"/>
            </a:br>
            <a:endParaRPr lang="en-US" sz="3200"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43800" y="1"/>
            <a:ext cx="1600200" cy="1600200"/>
          </a:xfrm>
        </p:spPr>
      </p:pic>
      <p:sp>
        <p:nvSpPr>
          <p:cNvPr id="6" name="AutoShape 2" descr="http://t1.gstatic.com/images?q=tbn:ANd9GcQ_51BWxWokBM1rYrRHvK3wrRK7MFsqfRsGxvd3M_Yr57cWi-Fp"/>
          <p:cNvSpPr>
            <a:spLocks noChangeAspect="1" noChangeArrowheads="1"/>
          </p:cNvSpPr>
          <p:nvPr/>
        </p:nvSpPr>
        <p:spPr bwMode="auto">
          <a:xfrm>
            <a:off x="7009584" y="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#1</a:t>
            </a:r>
            <a:endParaRPr lang="en-US" sz="4000" dirty="0"/>
          </a:p>
        </p:txBody>
      </p:sp>
    </p:spTree>
    <p:extLst>
      <p:ext uri="{BB962C8B-B14F-4D97-AF65-F5344CB8AC3E}">
        <p14:creationId xmlns:p14="http://schemas.microsoft.com/office/powerpoint/2010/main" val="3712917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2590800"/>
            <a:ext cx="8229600" cy="1143000"/>
          </a:xfrm>
        </p:spPr>
        <p:txBody>
          <a:bodyPr>
            <a:noAutofit/>
          </a:bodyPr>
          <a:lstStyle/>
          <a:p>
            <a:r>
              <a:rPr lang="en-US" sz="3600" dirty="0" smtClean="0"/>
              <a:t>Absolute Value – </a:t>
            </a:r>
            <a:br>
              <a:rPr lang="en-US" sz="3600" dirty="0" smtClean="0"/>
            </a:br>
            <a:r>
              <a:rPr lang="en-US" sz="3600" dirty="0"/>
              <a:t/>
            </a:r>
            <a:br>
              <a:rPr lang="en-US" sz="3600" dirty="0"/>
            </a:br>
            <a:r>
              <a:rPr lang="en-US" sz="3600" dirty="0" smtClean="0"/>
              <a:t>On first down, the Steelers gained 7 yards. On second down, the quarterback was sacked in the backfield for a loss of 12 yards. On third down, a completion allowed them to gain 2 yards. Overall, how far away from the team’s starting point is the ball? How may yards does the team need to earn a first down (10 yards past their starting point)? </a:t>
            </a: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2400" y="1"/>
            <a:ext cx="1371600" cy="1371600"/>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9" y="2987447"/>
            <a:ext cx="9147748" cy="3133725"/>
          </a:xfrm>
          <a:prstGeom prst="rect">
            <a:avLst/>
          </a:prstGeom>
        </p:spPr>
      </p:pic>
      <p:sp>
        <p:nvSpPr>
          <p:cNvPr id="4" name="Title 3"/>
          <p:cNvSpPr>
            <a:spLocks noGrp="1"/>
          </p:cNvSpPr>
          <p:nvPr>
            <p:ph type="title"/>
          </p:nvPr>
        </p:nvSpPr>
        <p:spPr>
          <a:xfrm>
            <a:off x="3747" y="1380428"/>
            <a:ext cx="9147748" cy="1143000"/>
          </a:xfrm>
        </p:spPr>
        <p:txBody>
          <a:bodyPr>
            <a:noAutofit/>
          </a:bodyPr>
          <a:lstStyle/>
          <a:p>
            <a:r>
              <a:rPr lang="en-US" sz="3600" dirty="0" smtClean="0"/>
              <a:t>Rectangular Prism – </a:t>
            </a:r>
            <a:br>
              <a:rPr lang="en-US" sz="3600" dirty="0" smtClean="0"/>
            </a:br>
            <a:r>
              <a:rPr lang="en-US" sz="1400" dirty="0"/>
              <a:t/>
            </a:r>
            <a:br>
              <a:rPr lang="en-US" sz="1400" dirty="0"/>
            </a:br>
            <a:r>
              <a:rPr lang="en-US" sz="3600" dirty="0" smtClean="0"/>
              <a:t>A food company is considering two designs for their new product’s packaging. How much greater is volume of the design on the right than the design on the left?</a:t>
            </a:r>
            <a:br>
              <a:rPr lang="en-US" sz="3600" dirty="0" smtClean="0"/>
            </a:b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72230" y="5149760"/>
            <a:ext cx="876740" cy="971412"/>
          </a:xfrm>
        </p:spPr>
      </p:pic>
    </p:spTree>
    <p:extLst>
      <p:ext uri="{BB962C8B-B14F-4D97-AF65-F5344CB8AC3E}">
        <p14:creationId xmlns:p14="http://schemas.microsoft.com/office/powerpoint/2010/main" val="421985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49962"/>
          </a:xfrm>
        </p:spPr>
        <p:txBody>
          <a:bodyPr>
            <a:normAutofit fontScale="90000"/>
          </a:bodyPr>
          <a:lstStyle/>
          <a:p>
            <a:pPr algn="l"/>
            <a:r>
              <a:rPr lang="en-US" dirty="0" smtClean="0"/>
              <a:t>Arc – </a:t>
            </a:r>
            <a:br>
              <a:rPr lang="en-US" dirty="0" smtClean="0"/>
            </a:br>
            <a:r>
              <a:rPr lang="en-US" dirty="0"/>
              <a:t/>
            </a:r>
            <a:br>
              <a:rPr lang="en-US" dirty="0"/>
            </a:br>
            <a:r>
              <a:rPr lang="en-US" dirty="0" smtClean="0"/>
              <a:t>A section of a street league skateboarding park is made using an arc from a complete circle. The arc is 64 feet. The complete circle is 160 feet. What fraction of the circle is the arc? </a:t>
            </a:r>
            <a:br>
              <a:rPr lang="en-US" dirty="0" smtClean="0"/>
            </a:br>
            <a:r>
              <a:rPr lang="en-US" dirty="0"/>
              <a:t/>
            </a:r>
            <a:br>
              <a:rPr lang="en-US"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2800" y="1"/>
            <a:ext cx="1981200" cy="1981200"/>
          </a:xfrm>
        </p:spPr>
      </p:pic>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#3</a:t>
            </a:r>
            <a:endParaRPr lang="en-US" sz="4000" dirty="0"/>
          </a:p>
        </p:txBody>
      </p:sp>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62200" y="533400"/>
            <a:ext cx="6781800" cy="6589713"/>
          </a:xfrm>
        </p:spPr>
        <p:txBody>
          <a:bodyPr>
            <a:noAutofit/>
          </a:bodyPr>
          <a:lstStyle/>
          <a:p>
            <a:pPr algn="l"/>
            <a:r>
              <a:rPr lang="en-US" sz="3200" dirty="0" smtClean="0"/>
              <a:t>Rate – </a:t>
            </a:r>
            <a:br>
              <a:rPr lang="en-US" sz="3200" dirty="0" smtClean="0"/>
            </a:br>
            <a:r>
              <a:rPr lang="en-US" sz="3200" dirty="0"/>
              <a:t/>
            </a:r>
            <a:br>
              <a:rPr lang="en-US" sz="3200" dirty="0"/>
            </a:br>
            <a:r>
              <a:rPr lang="en-US" sz="3200" dirty="0" smtClean="0"/>
              <a:t>You are offered four different job offers. Which offer has the best rate? </a:t>
            </a:r>
            <a:br>
              <a:rPr lang="en-US" sz="3200" dirty="0" smtClean="0"/>
            </a:br>
            <a:r>
              <a:rPr lang="en-US" sz="3200" dirty="0" smtClean="0"/>
              <a:t/>
            </a:r>
            <a:br>
              <a:rPr lang="en-US" sz="3200" dirty="0" smtClean="0"/>
            </a:br>
            <a:r>
              <a:rPr lang="en-US" sz="3200" dirty="0" smtClean="0"/>
              <a:t>a. $14.50 for every 2 hours of work</a:t>
            </a:r>
            <a:br>
              <a:rPr lang="en-US" sz="3200" dirty="0" smtClean="0"/>
            </a:br>
            <a:r>
              <a:rPr lang="en-US" sz="3200" dirty="0" smtClean="0"/>
              <a:t>b. $32.10 for every 5 hours of work</a:t>
            </a:r>
            <a:br>
              <a:rPr lang="en-US" sz="3200" dirty="0" smtClean="0"/>
            </a:br>
            <a:r>
              <a:rPr lang="en-US" sz="3200" dirty="0" smtClean="0"/>
              <a:t>c. $57.92 for every 8 hours of work</a:t>
            </a:r>
            <a:br>
              <a:rPr lang="en-US" sz="3200" dirty="0" smtClean="0"/>
            </a:br>
            <a:r>
              <a:rPr lang="en-US" sz="3200" dirty="0" smtClean="0"/>
              <a:t>d. $72.00 for every 10 hours of work</a:t>
            </a:r>
            <a:br>
              <a:rPr lang="en-US" sz="3200" dirty="0" smtClean="0"/>
            </a:br>
            <a:r>
              <a:rPr lang="en-US" sz="3200" dirty="0"/>
              <a:t/>
            </a:r>
            <a:br>
              <a:rPr lang="en-US" sz="3200" dirty="0"/>
            </a:br>
            <a:r>
              <a:rPr lang="en-US" sz="3200" dirty="0" smtClean="0"/>
              <a:t>Use math to support your answer.</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190750" cy="2095500"/>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534400" cy="5943600"/>
          </a:xfrm>
        </p:spPr>
        <p:txBody>
          <a:bodyPr>
            <a:normAutofit fontScale="90000"/>
          </a:bodyPr>
          <a:lstStyle/>
          <a:p>
            <a:r>
              <a:rPr lang="en-US" sz="4000" dirty="0" smtClean="0"/>
              <a:t>Commutative Property (include addition and multiplication) – </a:t>
            </a:r>
            <a:br>
              <a:rPr lang="en-US" sz="4000" dirty="0" smtClean="0"/>
            </a:br>
            <a:r>
              <a:rPr lang="en-US" sz="4000" dirty="0"/>
              <a:t/>
            </a:r>
            <a:br>
              <a:rPr lang="en-US" sz="4000" dirty="0"/>
            </a:br>
            <a:r>
              <a:rPr lang="en-US" sz="4000" dirty="0" smtClean="0"/>
              <a:t>Describe how the </a:t>
            </a:r>
            <a:r>
              <a:rPr lang="en-US" sz="4000" u="sng" dirty="0" smtClean="0"/>
              <a:t>commutative property </a:t>
            </a:r>
            <a:r>
              <a:rPr lang="en-US" sz="4000" dirty="0" smtClean="0"/>
              <a:t>could be used to quickly multiply the statement below </a:t>
            </a:r>
            <a:r>
              <a:rPr lang="en-US" sz="4000" u="sng" dirty="0" smtClean="0"/>
              <a:t>using mental math</a:t>
            </a:r>
            <a:r>
              <a:rPr lang="en-US" sz="4000" dirty="0" smtClean="0"/>
              <a:t>.</a:t>
            </a:r>
            <a:br>
              <a:rPr lang="en-US" sz="4000" dirty="0" smtClean="0"/>
            </a:br>
            <a:r>
              <a:rPr lang="en-US" sz="4000" dirty="0"/>
              <a:t/>
            </a:r>
            <a:br>
              <a:rPr lang="en-US" sz="4000" dirty="0"/>
            </a:br>
            <a:r>
              <a:rPr lang="en-US" sz="4000" dirty="0" smtClean="0"/>
              <a:t>Aaron received ½ of 7, 18 times in a row.</a:t>
            </a:r>
            <a:br>
              <a:rPr lang="en-US" sz="4000" dirty="0" smtClean="0"/>
            </a:br>
            <a:r>
              <a:rPr lang="en-US" sz="4000" dirty="0"/>
              <a:t/>
            </a:r>
            <a:br>
              <a:rPr lang="en-US" sz="4000" dirty="0"/>
            </a:br>
            <a:r>
              <a:rPr lang="en-US" sz="4000" dirty="0" smtClean="0"/>
              <a:t/>
            </a:r>
            <a:br>
              <a:rPr lang="en-US" sz="4000" dirty="0" smtClean="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4918000"/>
            <a:ext cx="1469571" cy="1926937"/>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2667000"/>
            <a:ext cx="7239000" cy="1143000"/>
          </a:xfrm>
        </p:spPr>
        <p:txBody>
          <a:bodyPr>
            <a:noAutofit/>
          </a:bodyPr>
          <a:lstStyle/>
          <a:p>
            <a:r>
              <a:rPr lang="en-US" sz="3600" dirty="0" smtClean="0"/>
              <a:t>Circumference –</a:t>
            </a:r>
            <a:br>
              <a:rPr lang="en-US" sz="3600" dirty="0" smtClean="0"/>
            </a:br>
            <a:r>
              <a:rPr lang="en-US" sz="3600" dirty="0"/>
              <a:t/>
            </a:r>
            <a:br>
              <a:rPr lang="en-US" sz="3600" dirty="0"/>
            </a:br>
            <a:r>
              <a:rPr lang="en-US" sz="3600" dirty="0" smtClean="0"/>
              <a:t>You work as a pool installation expert. You are asked to install a 16 foot diameter pool. How many feet of support panels will you need to encircle the pool (to construct the outside walls of the pool)?</a:t>
            </a:r>
            <a:br>
              <a:rPr lang="en-US" sz="3600" dirty="0" smtClean="0"/>
            </a:br>
            <a:r>
              <a:rPr lang="en-US" sz="3600" dirty="0"/>
              <a:t/>
            </a:r>
            <a:br>
              <a:rPr lang="en-US" sz="3600" dirty="0"/>
            </a:br>
            <a:r>
              <a:rPr lang="en-US" sz="3600" dirty="0" smtClean="0"/>
              <a:t> </a:t>
            </a:r>
            <a:br>
              <a:rPr lang="en-US" sz="3600" dirty="0" smtClean="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20099" y="4372791"/>
            <a:ext cx="1847850" cy="2476500"/>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82756" y="2514600"/>
            <a:ext cx="8229600" cy="1143000"/>
          </a:xfrm>
        </p:spPr>
        <p:txBody>
          <a:bodyPr>
            <a:noAutofit/>
          </a:bodyPr>
          <a:lstStyle/>
          <a:p>
            <a:r>
              <a:rPr lang="en-US" sz="4000" dirty="0" smtClean="0"/>
              <a:t>Proportion –</a:t>
            </a:r>
            <a:br>
              <a:rPr lang="en-US" sz="4000" dirty="0" smtClean="0"/>
            </a:br>
            <a:r>
              <a:rPr lang="en-US" sz="4000" dirty="0"/>
              <a:t/>
            </a:r>
            <a:br>
              <a:rPr lang="en-US" sz="4000" dirty="0"/>
            </a:br>
            <a:r>
              <a:rPr lang="en-US" sz="4000" dirty="0" smtClean="0"/>
              <a:t>You work as a product safety and reliability engineer. In a shipment of 400 parts, 14 were found to be defective. If a shipment of 1000 parts was shipped on the same day, how may parts can you predict are defective? </a:t>
            </a:r>
            <a:br>
              <a:rPr lang="en-US" sz="4000" dirty="0" smtClean="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391690"/>
            <a:ext cx="1447800" cy="2466310"/>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492" y="3048000"/>
            <a:ext cx="8915400" cy="1143000"/>
          </a:xfrm>
        </p:spPr>
        <p:txBody>
          <a:bodyPr>
            <a:normAutofit fontScale="90000"/>
          </a:bodyPr>
          <a:lstStyle/>
          <a:p>
            <a:pPr algn="l"/>
            <a:r>
              <a:rPr lang="en-US" dirty="0" smtClean="0"/>
              <a:t>Zero Pairs (Integer Opposites) –</a:t>
            </a:r>
            <a:br>
              <a:rPr lang="en-US" dirty="0" smtClean="0"/>
            </a:br>
            <a:r>
              <a:rPr lang="en-US" dirty="0" smtClean="0"/>
              <a:t/>
            </a:r>
            <a:br>
              <a:rPr lang="en-US" dirty="0" smtClean="0"/>
            </a:br>
            <a:r>
              <a:rPr lang="en-US" dirty="0" smtClean="0"/>
              <a:t>Sam is solving an integer addition math problem. The problem is -10 + 8. Sam says the answer is -2 because -10 is the same as -8 and -2. How did Sam use this fact to know the answer to his problem?</a:t>
            </a: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37886" y="0"/>
            <a:ext cx="2143125" cy="2143125"/>
          </a:xfrm>
        </p:spPr>
      </p:pic>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#4</a:t>
            </a:r>
            <a:endParaRPr lang="en-US" sz="4000" dirty="0"/>
          </a:p>
        </p:txBody>
      </p:sp>
    </p:spTree>
    <p:extLst>
      <p:ext uri="{BB962C8B-B14F-4D97-AF65-F5344CB8AC3E}">
        <p14:creationId xmlns:p14="http://schemas.microsoft.com/office/powerpoint/2010/main" val="4287100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417" y="3044449"/>
            <a:ext cx="5791200" cy="1143000"/>
          </a:xfrm>
        </p:spPr>
        <p:txBody>
          <a:bodyPr>
            <a:normAutofit fontScale="90000"/>
          </a:bodyPr>
          <a:lstStyle/>
          <a:p>
            <a:r>
              <a:rPr lang="en-US" sz="3600" dirty="0" smtClean="0"/>
              <a:t>Algorithm – </a:t>
            </a:r>
            <a:br>
              <a:rPr lang="en-US" sz="3600" dirty="0" smtClean="0"/>
            </a:br>
            <a:r>
              <a:rPr lang="en-US" sz="3600" dirty="0" smtClean="0"/>
              <a:t/>
            </a:r>
            <a:br>
              <a:rPr lang="en-US" sz="3600" dirty="0" smtClean="0"/>
            </a:br>
            <a:r>
              <a:rPr lang="en-US" sz="3600" dirty="0"/>
              <a:t/>
            </a:r>
            <a:br>
              <a:rPr lang="en-US" sz="3600" dirty="0"/>
            </a:br>
            <a:r>
              <a:rPr lang="en-US" sz="3600" dirty="0"/>
              <a:t/>
            </a:r>
            <a:br>
              <a:rPr lang="en-US" sz="3600" dirty="0"/>
            </a:br>
            <a:r>
              <a:rPr lang="en-US" sz="3600" dirty="0"/>
              <a:t>Jill programmed her computer to perform an algorithm. At each step, her computer displays a number on the screen. The table shows the numbers the computer displays for the first six steps. If the pattern continues, what number will the computer display at step 50?</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417" y="0"/>
            <a:ext cx="1506583" cy="1840555"/>
          </a:xfr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958"/>
            <a:ext cx="3352800" cy="357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0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0"/>
            <a:ext cx="8229600" cy="1143000"/>
          </a:xfrm>
        </p:spPr>
        <p:txBody>
          <a:bodyPr>
            <a:noAutofit/>
          </a:bodyPr>
          <a:lstStyle/>
          <a:p>
            <a:r>
              <a:rPr lang="en-US" sz="3200" dirty="0" smtClean="0"/>
              <a:t>Greatest Common Factor –</a:t>
            </a:r>
            <a:br>
              <a:rPr lang="en-US" sz="3200" dirty="0" smtClean="0"/>
            </a:br>
            <a:r>
              <a:rPr lang="en-US" sz="3200" dirty="0"/>
              <a:t/>
            </a:r>
            <a:br>
              <a:rPr lang="en-US" sz="3200" dirty="0"/>
            </a:br>
            <a:r>
              <a:rPr lang="en-US" sz="3200" dirty="0" smtClean="0"/>
              <a:t>Ella is making centerpieces for her wedding. She wants each centerpiece to be </a:t>
            </a:r>
            <a:r>
              <a:rPr lang="en-US" sz="3200" i="1" dirty="0" smtClean="0"/>
              <a:t>perfectly identical </a:t>
            </a:r>
            <a:r>
              <a:rPr lang="en-US" sz="3200" dirty="0" smtClean="0"/>
              <a:t>and she wants to </a:t>
            </a:r>
            <a:r>
              <a:rPr lang="en-US" sz="3200" i="1" dirty="0" smtClean="0"/>
              <a:t>use all the materials</a:t>
            </a:r>
            <a:r>
              <a:rPr lang="en-US" sz="3200" dirty="0" smtClean="0"/>
              <a:t> she has already purchased. So far, Ella has purchased 42 small candles, 91 flowers, and 28 mirrors.</a:t>
            </a:r>
            <a:br>
              <a:rPr lang="en-US" sz="3200" dirty="0" smtClean="0"/>
            </a:br>
            <a:r>
              <a:rPr lang="en-US" sz="3200" dirty="0"/>
              <a:t/>
            </a:r>
            <a:br>
              <a:rPr lang="en-US" sz="3200" dirty="0"/>
            </a:br>
            <a:r>
              <a:rPr lang="en-US" sz="3200" dirty="0" smtClean="0"/>
              <a:t>How many centerpieces will Ella be able to make and how many of each item will be at each centerpiece? </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371600" cy="1371600"/>
          </a:xfrm>
        </p:spPr>
      </p:pic>
    </p:spTree>
    <p:extLst>
      <p:ext uri="{BB962C8B-B14F-4D97-AF65-F5344CB8AC3E}">
        <p14:creationId xmlns:p14="http://schemas.microsoft.com/office/powerpoint/2010/main" val="428710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895600"/>
            <a:ext cx="8229600" cy="1143000"/>
          </a:xfrm>
        </p:spPr>
        <p:txBody>
          <a:bodyPr>
            <a:normAutofit fontScale="90000"/>
          </a:bodyPr>
          <a:lstStyle/>
          <a:p>
            <a:r>
              <a:rPr lang="en-US" dirty="0" smtClean="0"/>
              <a:t>Substitute –</a:t>
            </a:r>
            <a:br>
              <a:rPr lang="en-US" dirty="0" smtClean="0"/>
            </a:br>
            <a:r>
              <a:rPr lang="en-US" dirty="0"/>
              <a:t/>
            </a:r>
            <a:br>
              <a:rPr lang="en-US" dirty="0"/>
            </a:br>
            <a:r>
              <a:rPr lang="en-US" sz="4000" dirty="0" smtClean="0"/>
              <a:t>You take a job as a truck driver. You are paid using a function of the number of miles you drive. Your total pay (</a:t>
            </a:r>
            <a:r>
              <a:rPr lang="en-US" sz="4000" i="1" dirty="0" smtClean="0"/>
              <a:t>t</a:t>
            </a:r>
            <a:r>
              <a:rPr lang="en-US" sz="4000" dirty="0" smtClean="0"/>
              <a:t>) is earned by $0.18 per mile (</a:t>
            </a:r>
            <a:r>
              <a:rPr lang="en-US" sz="4000" i="1" dirty="0" smtClean="0"/>
              <a:t>m</a:t>
            </a:r>
            <a:r>
              <a:rPr lang="en-US" sz="4000" dirty="0" smtClean="0"/>
              <a:t>) plus an additional $45 per day (</a:t>
            </a:r>
            <a:r>
              <a:rPr lang="en-US" sz="4000" i="1" dirty="0" smtClean="0"/>
              <a:t>d</a:t>
            </a:r>
            <a:r>
              <a:rPr lang="en-US" sz="4000" dirty="0" smtClean="0"/>
              <a:t>). Therefore, </a:t>
            </a:r>
            <a:r>
              <a:rPr lang="en-US" sz="4000" i="1" dirty="0" smtClean="0"/>
              <a:t>t=0.18m+45d</a:t>
            </a:r>
            <a:r>
              <a:rPr lang="en-US" sz="4000" dirty="0" smtClean="0"/>
              <a:t>. If you worked 5 days and drove 400 miles </a:t>
            </a:r>
            <a:r>
              <a:rPr lang="en-US" sz="4000" u="sng" dirty="0" smtClean="0"/>
              <a:t>each</a:t>
            </a:r>
            <a:r>
              <a:rPr lang="en-US" sz="4000" dirty="0" smtClean="0"/>
              <a:t> day last week, how much money did you earn?</a:t>
            </a:r>
            <a:r>
              <a:rPr lang="en-US" dirty="0" smtClean="0"/>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6606" y="5410200"/>
            <a:ext cx="1467394" cy="1467394"/>
          </a:xfrm>
        </p:spPr>
      </p:pic>
    </p:spTree>
    <p:extLst>
      <p:ext uri="{BB962C8B-B14F-4D97-AF65-F5344CB8AC3E}">
        <p14:creationId xmlns:p14="http://schemas.microsoft.com/office/powerpoint/2010/main" val="428710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228600"/>
            <a:ext cx="8229600" cy="4906962"/>
          </a:xfrm>
        </p:spPr>
        <p:txBody>
          <a:bodyPr>
            <a:normAutofit/>
          </a:bodyPr>
          <a:lstStyle/>
          <a:p>
            <a:pPr algn="l"/>
            <a:r>
              <a:rPr lang="en-US" sz="4000" dirty="0" smtClean="0"/>
              <a:t>            Rectangle –</a:t>
            </a:r>
            <a:br>
              <a:rPr lang="en-US" sz="4000" dirty="0" smtClean="0"/>
            </a:br>
            <a:r>
              <a:rPr lang="en-US" sz="4000" dirty="0" smtClean="0"/>
              <a:t>   </a:t>
            </a:r>
            <a:br>
              <a:rPr lang="en-US" sz="4000" dirty="0" smtClean="0"/>
            </a:br>
            <a:r>
              <a:rPr lang="en-US" sz="4000" dirty="0" smtClean="0"/>
              <a:t/>
            </a:r>
            <a:br>
              <a:rPr lang="en-US" sz="4000" dirty="0" smtClean="0"/>
            </a:br>
            <a:r>
              <a:rPr lang="en-US" sz="4000" dirty="0" smtClean="0"/>
              <a:t>A farmer has 200 feet of fencing. What is the largest area of land that can be enclosed if the farmer plans to use a rectangular design?</a:t>
            </a:r>
            <a:endParaRPr lang="en-US" sz="40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2143125" cy="2143125"/>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209800"/>
            <a:ext cx="8229600" cy="1143000"/>
          </a:xfrm>
        </p:spPr>
        <p:txBody>
          <a:bodyPr>
            <a:noAutofit/>
          </a:bodyPr>
          <a:lstStyle/>
          <a:p>
            <a:r>
              <a:rPr lang="en-US" sz="4000" dirty="0" smtClean="0"/>
              <a:t>Conversion Factor –</a:t>
            </a:r>
            <a:br>
              <a:rPr lang="en-US" sz="4000" dirty="0" smtClean="0"/>
            </a:br>
            <a:r>
              <a:rPr lang="en-US" sz="4000" dirty="0"/>
              <a:t/>
            </a:r>
            <a:br>
              <a:rPr lang="en-US" sz="4000" dirty="0"/>
            </a:br>
            <a:r>
              <a:rPr lang="en-US" sz="4000" dirty="0" smtClean="0"/>
              <a:t>Matt feeds his dog twice each day. Every time he feeds the dog, he gives him 4 ounces of food. How many pounds of food will the dog eat in a whole year? </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00925" y="4238625"/>
            <a:ext cx="1743075" cy="2619375"/>
          </a:xfrm>
        </p:spPr>
      </p:pic>
    </p:spTree>
    <p:extLst>
      <p:ext uri="{BB962C8B-B14F-4D97-AF65-F5344CB8AC3E}">
        <p14:creationId xmlns:p14="http://schemas.microsoft.com/office/powerpoint/2010/main" val="4287100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743200"/>
            <a:ext cx="8001000" cy="1143000"/>
          </a:xfrm>
        </p:spPr>
        <p:txBody>
          <a:bodyPr>
            <a:noAutofit/>
          </a:bodyPr>
          <a:lstStyle/>
          <a:p>
            <a:pPr algn="l"/>
            <a:r>
              <a:rPr lang="en-US" sz="3600" dirty="0" smtClean="0"/>
              <a:t>Least Common Multiple – </a:t>
            </a:r>
            <a:br>
              <a:rPr lang="en-US" sz="3600" dirty="0" smtClean="0"/>
            </a:br>
            <a:r>
              <a:rPr lang="en-US" sz="3600" dirty="0"/>
              <a:t/>
            </a:r>
            <a:br>
              <a:rPr lang="en-US" sz="3600" dirty="0"/>
            </a:br>
            <a:r>
              <a:rPr lang="en-US" sz="3600" dirty="0" smtClean="0"/>
              <a:t>Mrs. Daniel and her mom go</a:t>
            </a:r>
            <a:br>
              <a:rPr lang="en-US" sz="3600" dirty="0" smtClean="0"/>
            </a:br>
            <a:r>
              <a:rPr lang="en-US" sz="3600" dirty="0" smtClean="0"/>
              <a:t>running on Mount Union High School’s track. Mrs. Daniel can run 1 lap in 3 minutes. Her mom can run one lap in 2 ½ minutes. How many minutes will they need to run at their given paces to meet back up at their starting point? How many laps will this be for each person?</a:t>
            </a: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35709" y="4354"/>
            <a:ext cx="2143125" cy="2143125"/>
          </a:xfrm>
        </p:spPr>
      </p:pic>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#5</a:t>
            </a:r>
            <a:endParaRPr lang="en-US" sz="4000" dirty="0"/>
          </a:p>
        </p:txBody>
      </p:sp>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068742" y="3200400"/>
            <a:ext cx="8229600" cy="1143000"/>
          </a:xfrm>
        </p:spPr>
        <p:txBody>
          <a:bodyPr>
            <a:noAutofit/>
          </a:bodyPr>
          <a:lstStyle/>
          <a:p>
            <a:r>
              <a:rPr lang="en-US" sz="4000" dirty="0" smtClean="0"/>
              <a:t>Underestimate –</a:t>
            </a:r>
            <a:br>
              <a:rPr lang="en-US" sz="4000" dirty="0" smtClean="0"/>
            </a:br>
            <a:r>
              <a:rPr lang="en-US" sz="4000" dirty="0"/>
              <a:t/>
            </a:r>
            <a:br>
              <a:rPr lang="en-US" sz="4000" dirty="0"/>
            </a:br>
            <a:r>
              <a:rPr lang="en-US" sz="4000" dirty="0" smtClean="0"/>
              <a:t> Kara’s mom is taking her school shopping at Kohl’s. A dress that originally costs $49.99 is on sale for 15% off. Kara’s mom can save an additional 20% by using her Kohl’s card. How much will Kara’s mom pay for the dress?</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8" y="0"/>
            <a:ext cx="1913504" cy="1905000"/>
          </a:xfr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2362200"/>
            <a:ext cx="8610600" cy="1143000"/>
          </a:xfrm>
        </p:spPr>
        <p:txBody>
          <a:bodyPr>
            <a:noAutofit/>
          </a:bodyPr>
          <a:lstStyle/>
          <a:p>
            <a:r>
              <a:rPr lang="en-US" sz="3600" dirty="0" smtClean="0"/>
              <a:t>Unit Price –</a:t>
            </a:r>
            <a:br>
              <a:rPr lang="en-US" sz="3600" dirty="0" smtClean="0"/>
            </a:br>
            <a:r>
              <a:rPr lang="en-US" sz="3600" dirty="0"/>
              <a:t/>
            </a:r>
            <a:br>
              <a:rPr lang="en-US" sz="3600" dirty="0"/>
            </a:br>
            <a:r>
              <a:rPr lang="en-US" sz="3600" dirty="0" smtClean="0"/>
              <a:t>At a surplus store, the manager buys cases of green beans for $4.50 each. To make a profit, the manager increases the price by $1.95 per case. If the case has 15 cans of green beans in it, what is the unit price that the customers will pay?</a:t>
            </a:r>
            <a:br>
              <a:rPr lang="en-US" sz="3600" dirty="0" smtClean="0"/>
            </a:br>
            <a:r>
              <a:rPr lang="en-US" sz="3600" dirty="0"/>
              <a:t/>
            </a:r>
            <a:br>
              <a:rPr lang="en-US" sz="3600" dirty="0"/>
            </a:br>
            <a:endParaRPr lang="en-US" sz="3600" b="1" u="sng"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5447684"/>
            <a:ext cx="1904999" cy="1390721"/>
          </a:xfrm>
        </p:spPr>
      </p:pic>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819400"/>
            <a:ext cx="8534400" cy="1143000"/>
          </a:xfrm>
        </p:spPr>
        <p:txBody>
          <a:bodyPr>
            <a:noAutofit/>
          </a:bodyPr>
          <a:lstStyle/>
          <a:p>
            <a:r>
              <a:rPr lang="en-US" sz="3600" dirty="0" smtClean="0"/>
              <a:t>Even Number –</a:t>
            </a:r>
            <a:br>
              <a:rPr lang="en-US" sz="3600" dirty="0" smtClean="0"/>
            </a:br>
            <a:r>
              <a:rPr lang="en-US" sz="3600" dirty="0"/>
              <a:t/>
            </a:r>
            <a:br>
              <a:rPr lang="en-US" sz="3600" dirty="0"/>
            </a:br>
            <a:r>
              <a:rPr lang="en-US" sz="3600" dirty="0" smtClean="0"/>
              <a:t>Lana and Wade are playing a number game. In order to win, you must solve a number puzzle within one minute. Wade asks Lana the following number puzzle. What numbers must Lana say in order to be correct? </a:t>
            </a:r>
            <a:br>
              <a:rPr lang="en-US" sz="3600" dirty="0" smtClean="0"/>
            </a:br>
            <a:r>
              <a:rPr lang="en-US" sz="3600" dirty="0"/>
              <a:t/>
            </a:r>
            <a:br>
              <a:rPr lang="en-US" sz="3600" dirty="0"/>
            </a:br>
            <a:r>
              <a:rPr lang="en-US" sz="3600" dirty="0" smtClean="0"/>
              <a:t>What three consecutive even numbers have a sum of 318?</a:t>
            </a:r>
            <a:r>
              <a:rPr lang="en-US" sz="2800" dirty="0" smtClean="0"/>
              <a:t/>
            </a:r>
            <a:br>
              <a:rPr lang="en-US" sz="2800" dirty="0" smtClean="0"/>
            </a:br>
            <a:r>
              <a:rPr lang="en-US" sz="2800" dirty="0" smtClean="0"/>
              <a:t/>
            </a:r>
            <a:br>
              <a:rPr lang="en-US" sz="2800" dirty="0" smtClean="0"/>
            </a:b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30589" y="5181600"/>
            <a:ext cx="1713411" cy="1713411"/>
          </a:xfrm>
        </p:spPr>
      </p:pic>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734" y="2438400"/>
            <a:ext cx="9144000" cy="1143000"/>
          </a:xfrm>
        </p:spPr>
        <p:txBody>
          <a:bodyPr>
            <a:noAutofit/>
          </a:bodyPr>
          <a:lstStyle/>
          <a:p>
            <a:r>
              <a:rPr lang="en-US" sz="3200" dirty="0" smtClean="0"/>
              <a:t>Prime Factors – </a:t>
            </a:r>
            <a:br>
              <a:rPr lang="en-US" sz="3200" dirty="0" smtClean="0"/>
            </a:br>
            <a:r>
              <a:rPr lang="en-US" sz="3200" dirty="0"/>
              <a:t/>
            </a:r>
            <a:br>
              <a:rPr lang="en-US" sz="3200" dirty="0"/>
            </a:br>
            <a:r>
              <a:rPr lang="en-US" sz="3200" dirty="0" smtClean="0"/>
              <a:t>Manuel, Kayla, Michael, and Yvette are trying to find the prime factorization of 120. </a:t>
            </a:r>
            <a:br>
              <a:rPr lang="en-US" sz="3200" dirty="0" smtClean="0"/>
            </a:br>
            <a:r>
              <a:rPr lang="en-US" sz="3200" dirty="0" smtClean="0"/>
              <a:t>Manuel says, “The prime factorization for 120 is 23x3x5”</a:t>
            </a:r>
            <a:br>
              <a:rPr lang="en-US" sz="3200" dirty="0" smtClean="0"/>
            </a:br>
            <a:r>
              <a:rPr lang="en-US" sz="3200" dirty="0" smtClean="0"/>
              <a:t>Kayla said, “Actually, it’s 2x2x3x10”</a:t>
            </a:r>
            <a:br>
              <a:rPr lang="en-US" sz="3200" dirty="0" smtClean="0"/>
            </a:br>
            <a:r>
              <a:rPr lang="en-US" sz="3200" dirty="0" smtClean="0"/>
              <a:t>Michael said, “I got 2x5x2x2x3”</a:t>
            </a:r>
            <a:br>
              <a:rPr lang="en-US" sz="3200" dirty="0" smtClean="0"/>
            </a:br>
            <a:r>
              <a:rPr lang="en-US" sz="3200" dirty="0" err="1" smtClean="0"/>
              <a:t>Yvyette</a:t>
            </a:r>
            <a:r>
              <a:rPr lang="en-US" sz="3200" dirty="0" smtClean="0"/>
              <a:t> said, “Well it could be 2x2x2x3x5x1.”</a:t>
            </a:r>
            <a:br>
              <a:rPr lang="en-US" sz="3200" dirty="0" smtClean="0"/>
            </a:br>
            <a:r>
              <a:rPr lang="en-US" sz="3200" dirty="0" smtClean="0"/>
              <a:t>Who is right? Explain your reasoning.</a:t>
            </a:r>
            <a:br>
              <a:rPr lang="en-US" sz="3200" dirty="0" smtClean="0"/>
            </a:br>
            <a:r>
              <a:rPr lang="en-US" sz="3200" dirty="0" smtClean="0"/>
              <a:t/>
            </a:r>
            <a:br>
              <a:rPr lang="en-US" sz="3200" dirty="0" smtClean="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57534" y="5200338"/>
            <a:ext cx="1676400" cy="1676400"/>
          </a:xfrm>
        </p:spPr>
      </p:pic>
    </p:spTree>
    <p:extLst>
      <p:ext uri="{BB962C8B-B14F-4D97-AF65-F5344CB8AC3E}">
        <p14:creationId xmlns:p14="http://schemas.microsoft.com/office/powerpoint/2010/main" val="4219856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 y="1571625"/>
            <a:ext cx="8229600" cy="1143000"/>
          </a:xfrm>
        </p:spPr>
        <p:txBody>
          <a:bodyPr>
            <a:noAutofit/>
          </a:bodyPr>
          <a:lstStyle/>
          <a:p>
            <a:pPr algn="l"/>
            <a:r>
              <a:rPr lang="en-US" sz="3600" dirty="0" smtClean="0"/>
              <a:t>Whole Number –</a:t>
            </a:r>
            <a:br>
              <a:rPr lang="en-US" sz="3600" dirty="0" smtClean="0"/>
            </a:br>
            <a:r>
              <a:rPr lang="en-US" sz="3600" dirty="0"/>
              <a:t/>
            </a:r>
            <a:br>
              <a:rPr lang="en-US" sz="3600" dirty="0"/>
            </a:br>
            <a:r>
              <a:rPr lang="en-US" sz="3600" dirty="0" smtClean="0"/>
              <a:t>Dan can mow this yard in one hour. How many square feet can he mow per minute? How long would it take him to mow a lawn that is 4,800 square feet? </a:t>
            </a:r>
            <a:br>
              <a:rPr lang="en-US" sz="3600" dirty="0" smtClean="0"/>
            </a:b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2400" y="1"/>
            <a:ext cx="1371600" cy="1371600"/>
          </a:xfrm>
        </p:spPr>
      </p:pic>
      <p:sp>
        <p:nvSpPr>
          <p:cNvPr id="5" name="TextBox 4"/>
          <p:cNvSpPr txBox="1"/>
          <p:nvPr/>
        </p:nvSpPr>
        <p:spPr>
          <a:xfrm>
            <a:off x="6096000" y="-140062"/>
            <a:ext cx="1676400" cy="1323439"/>
          </a:xfrm>
          <a:prstGeom prst="rect">
            <a:avLst/>
          </a:prstGeom>
          <a:noFill/>
        </p:spPr>
        <p:txBody>
          <a:bodyPr wrap="square" rtlCol="0">
            <a:spAutoFit/>
          </a:bodyPr>
          <a:lstStyle/>
          <a:p>
            <a:r>
              <a:rPr lang="en-US" sz="4000" dirty="0" smtClean="0"/>
              <a:t>Dailies Set #6</a:t>
            </a:r>
            <a:endParaRPr lang="en-US" sz="4000" dirty="0"/>
          </a:p>
        </p:txBody>
      </p:sp>
      <p:pic>
        <p:nvPicPr>
          <p:cNvPr id="3" name="Picture 2"/>
          <p:cNvPicPr>
            <a:picLocks noChangeAspect="1"/>
          </p:cNvPicPr>
          <p:nvPr/>
        </p:nvPicPr>
        <p:blipFill>
          <a:blip r:embed="rId3"/>
          <a:stretch>
            <a:fillRect/>
          </a:stretch>
        </p:blipFill>
        <p:spPr>
          <a:xfrm>
            <a:off x="0" y="3198224"/>
            <a:ext cx="9144000" cy="3646036"/>
          </a:xfrm>
          <a:prstGeom prst="rect">
            <a:avLst/>
          </a:prstGeom>
        </p:spPr>
      </p:pic>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62818" y="2895600"/>
            <a:ext cx="6976382" cy="1143000"/>
          </a:xfrm>
        </p:spPr>
        <p:txBody>
          <a:bodyPr>
            <a:noAutofit/>
          </a:bodyPr>
          <a:lstStyle/>
          <a:p>
            <a:r>
              <a:rPr lang="en-US" sz="4000" dirty="0" smtClean="0"/>
              <a:t>Supplementary Angles –</a:t>
            </a:r>
            <a:br>
              <a:rPr lang="en-US" sz="4000" dirty="0" smtClean="0"/>
            </a:br>
            <a:r>
              <a:rPr lang="en-US" sz="4000" dirty="0" smtClean="0"/>
              <a:t/>
            </a:r>
            <a:br>
              <a:rPr lang="en-US" sz="4000" dirty="0" smtClean="0"/>
            </a:br>
            <a:r>
              <a:rPr lang="en-US" sz="3600" dirty="0" smtClean="0"/>
              <a:t>You are hired as a contractor. You need to tell your employees how to join two pieces of wood to form a straight (180 degree) angle. Using only whole numbers, how many different possibilities exist for how to create the joint?</a:t>
            </a:r>
            <a:r>
              <a:rPr lang="en-US" sz="4000" dirty="0" smtClean="0"/>
              <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57" y="-8709"/>
            <a:ext cx="1895475" cy="2409825"/>
          </a:xfr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2895600"/>
          </a:xfrm>
        </p:spPr>
        <p:txBody>
          <a:bodyPr>
            <a:noAutofit/>
          </a:bodyPr>
          <a:lstStyle/>
          <a:p>
            <a:r>
              <a:rPr lang="en-US" sz="4000" dirty="0" smtClean="0"/>
              <a:t>Secant – </a:t>
            </a:r>
            <a:br>
              <a:rPr lang="en-US" sz="4000" dirty="0" smtClean="0"/>
            </a:br>
            <a:r>
              <a:rPr lang="en-US" sz="4000" dirty="0"/>
              <a:t/>
            </a:r>
            <a:br>
              <a:rPr lang="en-US" sz="4000" dirty="0"/>
            </a:br>
            <a:r>
              <a:rPr lang="en-US" sz="4000" dirty="0" smtClean="0"/>
              <a:t>Only one of the given pictures below is a secant. Which one is a secant and why? What are the names of the other pictures?</a:t>
            </a: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24400"/>
            <a:ext cx="2133600" cy="2133600"/>
          </a:xfrm>
        </p:spPr>
      </p:pic>
      <p:sp>
        <p:nvSpPr>
          <p:cNvPr id="3" name="Oval 2"/>
          <p:cNvSpPr/>
          <p:nvPr/>
        </p:nvSpPr>
        <p:spPr>
          <a:xfrm>
            <a:off x="2609850" y="3048000"/>
            <a:ext cx="3924300" cy="3631367"/>
          </a:xfrm>
          <a:prstGeom prst="ellipse">
            <a:avLst/>
          </a:prstGeom>
          <a:solidFill>
            <a:schemeClr val="bg1"/>
          </a:solidFill>
          <a:ln w="381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a:off x="4495800" y="4766560"/>
            <a:ext cx="152400" cy="13928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 name="Straight Connector 6"/>
          <p:cNvCxnSpPr/>
          <p:nvPr/>
        </p:nvCxnSpPr>
        <p:spPr>
          <a:xfrm>
            <a:off x="3146450" y="3561688"/>
            <a:ext cx="2851100" cy="25490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5" idx="7"/>
          </p:cNvCxnSpPr>
          <p:nvPr/>
        </p:nvCxnSpPr>
        <p:spPr>
          <a:xfrm flipV="1">
            <a:off x="4625882" y="4701915"/>
            <a:ext cx="1908268" cy="850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3211594"/>
            <a:ext cx="2527026" cy="877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175012" y="4954850"/>
            <a:ext cx="3822538" cy="166322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68516" y="3211594"/>
            <a:ext cx="421910" cy="584775"/>
          </a:xfrm>
          <a:prstGeom prst="rect">
            <a:avLst/>
          </a:prstGeom>
          <a:noFill/>
        </p:spPr>
        <p:txBody>
          <a:bodyPr wrap="none" rtlCol="0">
            <a:spAutoFit/>
          </a:bodyPr>
          <a:lstStyle/>
          <a:p>
            <a:r>
              <a:rPr lang="en-US" sz="3200" dirty="0" smtClean="0"/>
              <a:t>A</a:t>
            </a:r>
            <a:endParaRPr lang="en-US" dirty="0"/>
          </a:p>
        </p:txBody>
      </p:sp>
      <p:sp>
        <p:nvSpPr>
          <p:cNvPr id="16" name="TextBox 15"/>
          <p:cNvSpPr txBox="1"/>
          <p:nvPr/>
        </p:nvSpPr>
        <p:spPr>
          <a:xfrm>
            <a:off x="5843940" y="4202183"/>
            <a:ext cx="407484" cy="584775"/>
          </a:xfrm>
          <a:prstGeom prst="rect">
            <a:avLst/>
          </a:prstGeom>
          <a:noFill/>
        </p:spPr>
        <p:txBody>
          <a:bodyPr wrap="none" rtlCol="0">
            <a:spAutoFit/>
          </a:bodyPr>
          <a:lstStyle/>
          <a:p>
            <a:r>
              <a:rPr lang="en-US" sz="3200" dirty="0"/>
              <a:t>B</a:t>
            </a:r>
            <a:endParaRPr lang="en-US" dirty="0"/>
          </a:p>
        </p:txBody>
      </p:sp>
      <p:sp>
        <p:nvSpPr>
          <p:cNvPr id="17" name="TextBox 16"/>
          <p:cNvSpPr txBox="1"/>
          <p:nvPr/>
        </p:nvSpPr>
        <p:spPr>
          <a:xfrm>
            <a:off x="5068516" y="5779620"/>
            <a:ext cx="404278" cy="584775"/>
          </a:xfrm>
          <a:prstGeom prst="rect">
            <a:avLst/>
          </a:prstGeom>
          <a:noFill/>
        </p:spPr>
        <p:txBody>
          <a:bodyPr wrap="none" rtlCol="0">
            <a:spAutoFit/>
          </a:bodyPr>
          <a:lstStyle/>
          <a:p>
            <a:r>
              <a:rPr lang="en-US" sz="3200" dirty="0"/>
              <a:t>C</a:t>
            </a:r>
            <a:endParaRPr lang="en-US" dirty="0"/>
          </a:p>
        </p:txBody>
      </p:sp>
      <p:sp>
        <p:nvSpPr>
          <p:cNvPr id="18" name="TextBox 17"/>
          <p:cNvSpPr txBox="1"/>
          <p:nvPr/>
        </p:nvSpPr>
        <p:spPr>
          <a:xfrm>
            <a:off x="3947685" y="3868085"/>
            <a:ext cx="437940" cy="584775"/>
          </a:xfrm>
          <a:prstGeom prst="rect">
            <a:avLst/>
          </a:prstGeom>
          <a:noFill/>
        </p:spPr>
        <p:txBody>
          <a:bodyPr wrap="none" rtlCol="0">
            <a:spAutoFit/>
          </a:bodyPr>
          <a:lstStyle/>
          <a:p>
            <a:r>
              <a:rPr lang="en-US" sz="3200" dirty="0"/>
              <a:t>D</a:t>
            </a:r>
            <a:endParaRPr lang="en-US" dirty="0"/>
          </a:p>
        </p:txBody>
      </p:sp>
      <p:cxnSp>
        <p:nvCxnSpPr>
          <p:cNvPr id="19" name="Straight Connector 18"/>
          <p:cNvCxnSpPr/>
          <p:nvPr/>
        </p:nvCxnSpPr>
        <p:spPr>
          <a:xfrm>
            <a:off x="6227877" y="3098692"/>
            <a:ext cx="741111" cy="36220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26225" y="3160902"/>
            <a:ext cx="385042" cy="584775"/>
          </a:xfrm>
          <a:prstGeom prst="rect">
            <a:avLst/>
          </a:prstGeom>
          <a:noFill/>
        </p:spPr>
        <p:txBody>
          <a:bodyPr wrap="none" rtlCol="0">
            <a:spAutoFit/>
          </a:bodyPr>
          <a:lstStyle/>
          <a:p>
            <a:r>
              <a:rPr lang="en-US" sz="3200" dirty="0"/>
              <a:t>E</a:t>
            </a:r>
            <a:endParaRPr lang="en-US" dirty="0"/>
          </a:p>
        </p:txBody>
      </p:sp>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359639" y="2819400"/>
            <a:ext cx="4876800" cy="1143000"/>
          </a:xfrm>
        </p:spPr>
        <p:txBody>
          <a:bodyPr>
            <a:noAutofit/>
          </a:bodyPr>
          <a:lstStyle/>
          <a:p>
            <a:r>
              <a:rPr lang="en-US" sz="3000" dirty="0" smtClean="0"/>
              <a:t>Transversal –</a:t>
            </a:r>
            <a:br>
              <a:rPr lang="en-US" sz="3000" dirty="0" smtClean="0"/>
            </a:br>
            <a:r>
              <a:rPr lang="en-US" sz="3000" dirty="0"/>
              <a:t/>
            </a:r>
            <a:br>
              <a:rPr lang="en-US" sz="3000" dirty="0"/>
            </a:br>
            <a:r>
              <a:rPr lang="en-US" sz="3000" dirty="0" smtClean="0"/>
              <a:t>A water tower is to be built to look like the picture to the left. Line m and line n represent poles to hold the tower up and line p is a support pole. Since line m and line n are parallel to each other, what is the relationship between angle 1 and angle 2? Explain why using a vocabulary term.  </a:t>
            </a:r>
            <a:br>
              <a:rPr lang="en-US" sz="3000" dirty="0" smtClean="0"/>
            </a:br>
            <a:r>
              <a:rPr lang="en-US" sz="3000" dirty="0"/>
              <a:t/>
            </a:r>
            <a:br>
              <a:rPr lang="en-US" sz="3000" dirty="0"/>
            </a:br>
            <a:endParaRPr lang="en-US" sz="3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88" y="21236"/>
            <a:ext cx="1578210" cy="1571196"/>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7" y="1592432"/>
            <a:ext cx="4399613" cy="5258074"/>
          </a:xfrm>
          <a:prstGeom prst="rect">
            <a:avLst/>
          </a:prstGeom>
        </p:spPr>
      </p:pic>
    </p:spTree>
    <p:extLst>
      <p:ext uri="{BB962C8B-B14F-4D97-AF65-F5344CB8AC3E}">
        <p14:creationId xmlns:p14="http://schemas.microsoft.com/office/powerpoint/2010/main" val="267022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59080" y="-457200"/>
            <a:ext cx="6370320" cy="7315200"/>
          </a:xfrm>
        </p:spPr>
        <p:txBody>
          <a:bodyPr>
            <a:normAutofit/>
          </a:bodyPr>
          <a:lstStyle/>
          <a:p>
            <a:pPr algn="l"/>
            <a:r>
              <a:rPr lang="en-US" dirty="0" smtClean="0"/>
              <a:t>Scientific Notation –</a:t>
            </a:r>
            <a:br>
              <a:rPr lang="en-US" dirty="0" smtClean="0"/>
            </a:br>
            <a:r>
              <a:rPr lang="en-US" dirty="0" smtClean="0"/>
              <a:t/>
            </a:r>
            <a:br>
              <a:rPr lang="en-US" dirty="0" smtClean="0"/>
            </a:br>
            <a:r>
              <a:rPr lang="en-US" sz="3200" dirty="0" smtClean="0"/>
              <a:t>Astronomers measure distance between the sun and the planets using Astronomical Units (AU). 1 AU is the distance from Earth to the Sun. Pluto orbits the sun on a highly elliptical path. If at its closest point, Pluto is 29 astronomical units from the sun (2.75 x 10</a:t>
            </a:r>
            <a:r>
              <a:rPr lang="en-US" sz="3200" baseline="30000" dirty="0" smtClean="0"/>
              <a:t>9</a:t>
            </a:r>
            <a:r>
              <a:rPr lang="en-US" sz="3200" dirty="0" smtClean="0"/>
              <a:t> miles), how far is the distance from Earth to the Sun.</a:t>
            </a:r>
            <a:r>
              <a:rPr lang="en-US" dirty="0" smtClean="0"/>
              <a:t/>
            </a:r>
            <a:br>
              <a:rPr lang="en-US" dirty="0" smtClean="0"/>
            </a:br>
            <a:r>
              <a:rPr lang="en-US" sz="1100" dirty="0" smtClean="0"/>
              <a:t/>
            </a:r>
            <a:br>
              <a:rPr lang="en-US" sz="1100" dirty="0" smtClean="0"/>
            </a:br>
            <a:endParaRPr lang="en-US" sz="30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43700" y="3615949"/>
            <a:ext cx="1752600" cy="1752600"/>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1143000"/>
          </a:xfrm>
        </p:spPr>
        <p:txBody>
          <a:bodyPr>
            <a:normAutofit fontScale="90000"/>
          </a:bodyPr>
          <a:lstStyle/>
          <a:p>
            <a:r>
              <a:rPr lang="en-US" dirty="0" smtClean="0"/>
              <a:t>Combination – </a:t>
            </a:r>
            <a:br>
              <a:rPr lang="en-US" dirty="0" smtClean="0"/>
            </a:br>
            <a:r>
              <a:rPr lang="en-US" dirty="0" smtClean="0"/>
              <a:t>An ice cream stand serves five different flavors of ice cream. You order a large ice cream, which is 3 scoops. If each scoop can be the same or a different flavor, how many different large ice creams are you choosing from?</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294509"/>
            <a:ext cx="1524000" cy="2563491"/>
          </a:xfrm>
        </p:spPr>
      </p:pic>
    </p:spTree>
    <p:extLst>
      <p:ext uri="{BB962C8B-B14F-4D97-AF65-F5344CB8AC3E}">
        <p14:creationId xmlns:p14="http://schemas.microsoft.com/office/powerpoint/2010/main" val="4219856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3200400"/>
            <a:ext cx="6629400" cy="1143000"/>
          </a:xfrm>
        </p:spPr>
        <p:txBody>
          <a:bodyPr>
            <a:noAutofit/>
          </a:bodyPr>
          <a:lstStyle/>
          <a:p>
            <a:r>
              <a:rPr lang="en-US" sz="3400" dirty="0" smtClean="0"/>
              <a:t>Experimental Probability –</a:t>
            </a:r>
            <a:br>
              <a:rPr lang="en-US" sz="3400" dirty="0" smtClean="0"/>
            </a:br>
            <a:r>
              <a:rPr lang="en-US" sz="3400" dirty="0"/>
              <a:t/>
            </a:r>
            <a:br>
              <a:rPr lang="en-US" sz="3400" dirty="0"/>
            </a:br>
            <a:r>
              <a:rPr lang="en-US" sz="3400" dirty="0" smtClean="0"/>
              <a:t>You are playing the card game War with a friend. You tell your friend that with each round you have a 50/50 chance of winning. However, when you play the game, your friend wins 70 rounds and you win 30 rounds. What is the experimental probability of you winning?</a:t>
            </a:r>
            <a:br>
              <a:rPr lang="en-US" sz="3400" dirty="0" smtClean="0"/>
            </a:br>
            <a:r>
              <a:rPr lang="en-US" sz="3400" dirty="0"/>
              <a:t/>
            </a:r>
            <a:br>
              <a:rPr lang="en-US" sz="3400" dirty="0"/>
            </a:br>
            <a:endParaRPr lang="en-US" sz="34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34200" y="-4354"/>
            <a:ext cx="2085975" cy="2190750"/>
          </a:xfrm>
        </p:spPr>
      </p:pic>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#7</a:t>
            </a:r>
            <a:endParaRPr lang="en-US" sz="4000" dirty="0"/>
          </a:p>
        </p:txBody>
      </p:sp>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81921" y="3200400"/>
            <a:ext cx="8229600" cy="1143000"/>
          </a:xfrm>
        </p:spPr>
        <p:txBody>
          <a:bodyPr>
            <a:normAutofit fontScale="90000"/>
          </a:bodyPr>
          <a:lstStyle/>
          <a:p>
            <a:pPr algn="r"/>
            <a:r>
              <a:rPr lang="en-US" dirty="0" smtClean="0"/>
              <a:t>Transformation –</a:t>
            </a:r>
            <a:br>
              <a:rPr lang="en-US" dirty="0" smtClean="0"/>
            </a:br>
            <a:r>
              <a:rPr lang="en-US" sz="1100" dirty="0"/>
              <a:t/>
            </a:r>
            <a:br>
              <a:rPr lang="en-US" sz="1100" dirty="0"/>
            </a:br>
            <a:r>
              <a:rPr lang="en-US" sz="3600" dirty="0" smtClean="0"/>
              <a:t>Find all the pairs </a:t>
            </a:r>
            <a:br>
              <a:rPr lang="en-US" sz="3600" dirty="0" smtClean="0"/>
            </a:br>
            <a:r>
              <a:rPr lang="en-US" sz="3600" dirty="0" smtClean="0"/>
              <a:t>of congruent </a:t>
            </a:r>
            <a:br>
              <a:rPr lang="en-US" sz="3600" dirty="0" smtClean="0"/>
            </a:br>
            <a:r>
              <a:rPr lang="en-US" sz="3600" dirty="0" smtClean="0"/>
              <a:t>pieces and </a:t>
            </a:r>
            <a:br>
              <a:rPr lang="en-US" sz="3600" dirty="0" smtClean="0"/>
            </a:br>
            <a:r>
              <a:rPr lang="en-US" sz="3600" dirty="0" smtClean="0"/>
              <a:t>describe the </a:t>
            </a:r>
            <a:br>
              <a:rPr lang="en-US" sz="3600" dirty="0" smtClean="0"/>
            </a:br>
            <a:r>
              <a:rPr lang="en-US" sz="3600" dirty="0" smtClean="0"/>
              <a:t>transformation </a:t>
            </a:r>
            <a:br>
              <a:rPr lang="en-US" sz="3600" dirty="0" smtClean="0"/>
            </a:br>
            <a:r>
              <a:rPr lang="en-US" sz="3600" dirty="0" smtClean="0"/>
              <a:t>that has </a:t>
            </a:r>
            <a:br>
              <a:rPr lang="en-US" sz="3600" dirty="0" smtClean="0"/>
            </a:br>
            <a:r>
              <a:rPr lang="en-US" sz="3600" dirty="0" smtClean="0"/>
              <a:t>occurred, using </a:t>
            </a:r>
            <a:br>
              <a:rPr lang="en-US" sz="3600" dirty="0" smtClean="0"/>
            </a:br>
            <a:r>
              <a:rPr lang="en-US" sz="3600" dirty="0" smtClean="0"/>
              <a:t>vocabulary such </a:t>
            </a:r>
            <a:br>
              <a:rPr lang="en-US" sz="3600" dirty="0" smtClean="0"/>
            </a:br>
            <a:r>
              <a:rPr lang="en-US" sz="3600" dirty="0" smtClean="0"/>
              <a:t>as translation, </a:t>
            </a:r>
            <a:br>
              <a:rPr lang="en-US" sz="3600" dirty="0" smtClean="0"/>
            </a:br>
            <a:r>
              <a:rPr lang="en-US" sz="3600" dirty="0" smtClean="0"/>
              <a:t>rotation, </a:t>
            </a:r>
            <a:br>
              <a:rPr lang="en-US" sz="3600" dirty="0" smtClean="0"/>
            </a:br>
            <a:r>
              <a:rPr lang="en-US" sz="3600" dirty="0" smtClean="0"/>
              <a:t>and reflection. </a:t>
            </a:r>
            <a:r>
              <a:rPr lang="en-US" dirty="0" smtClean="0"/>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1059628" cy="1371600"/>
          </a:xfrm>
        </p:spPr>
      </p:pic>
      <p:pic>
        <p:nvPicPr>
          <p:cNvPr id="3" name="Picture 2"/>
          <p:cNvPicPr>
            <a:picLocks noChangeAspect="1"/>
          </p:cNvPicPr>
          <p:nvPr/>
        </p:nvPicPr>
        <p:blipFill>
          <a:blip r:embed="rId3"/>
          <a:stretch>
            <a:fillRect/>
          </a:stretch>
        </p:blipFill>
        <p:spPr>
          <a:xfrm>
            <a:off x="-1" y="1371601"/>
            <a:ext cx="6249163" cy="5198629"/>
          </a:xfrm>
          <a:prstGeom prst="rect">
            <a:avLst/>
          </a:prstGeom>
        </p:spPr>
      </p:pic>
    </p:spTree>
    <p:extLst>
      <p:ext uri="{BB962C8B-B14F-4D97-AF65-F5344CB8AC3E}">
        <p14:creationId xmlns:p14="http://schemas.microsoft.com/office/powerpoint/2010/main" val="738246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0"/>
            <a:ext cx="8229600" cy="1143000"/>
          </a:xfrm>
        </p:spPr>
        <p:txBody>
          <a:bodyPr>
            <a:normAutofit fontScale="90000"/>
          </a:bodyPr>
          <a:lstStyle/>
          <a:p>
            <a:r>
              <a:rPr lang="en-US" dirty="0" smtClean="0"/>
              <a:t>Inequality –</a:t>
            </a:r>
            <a:br>
              <a:rPr lang="en-US" dirty="0" smtClean="0"/>
            </a:br>
            <a:r>
              <a:rPr lang="en-US" dirty="0"/>
              <a:t/>
            </a:r>
            <a:br>
              <a:rPr lang="en-US" dirty="0"/>
            </a:br>
            <a:r>
              <a:rPr lang="en-US" sz="4000" dirty="0" smtClean="0"/>
              <a:t>At Kohl’s Sara’s mom says, “You can spend NO MORE than $35.00.” Which inequality describes the amount of money (</a:t>
            </a:r>
            <a:r>
              <a:rPr lang="en-US" sz="4000" i="1" dirty="0" smtClean="0"/>
              <a:t>m</a:t>
            </a:r>
            <a:r>
              <a:rPr lang="en-US" sz="4000" dirty="0" smtClean="0"/>
              <a:t>) that Sara can spend? Why?</a:t>
            </a:r>
            <a:br>
              <a:rPr lang="en-US" sz="4000" dirty="0" smtClean="0"/>
            </a:br>
            <a:r>
              <a:rPr lang="en-US" sz="4000" dirty="0"/>
              <a:t/>
            </a:r>
            <a:br>
              <a:rPr lang="en-US" sz="4000" dirty="0"/>
            </a:br>
            <a:r>
              <a:rPr lang="en-US" sz="4000" dirty="0" smtClean="0"/>
              <a:t>m&gt;35</a:t>
            </a:r>
            <a:br>
              <a:rPr lang="en-US" sz="4000" dirty="0" smtClean="0"/>
            </a:br>
            <a:r>
              <a:rPr lang="en-US" sz="4000" dirty="0" smtClean="0"/>
              <a:t>m&lt;35</a:t>
            </a:r>
            <a:br>
              <a:rPr lang="en-US" sz="4000" dirty="0" smtClean="0"/>
            </a:br>
            <a:r>
              <a:rPr lang="en-US" sz="4000" dirty="0" smtClean="0"/>
              <a:t>m≥35</a:t>
            </a:r>
            <a:br>
              <a:rPr lang="en-US" sz="4000" dirty="0" smtClean="0"/>
            </a:br>
            <a:r>
              <a:rPr lang="en-US" sz="4000" dirty="0" smtClean="0"/>
              <a:t>m≤35 </a:t>
            </a:r>
            <a:r>
              <a:rPr lang="en-US" dirty="0" smtClean="0"/>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14875"/>
            <a:ext cx="2143125" cy="2143125"/>
          </a:xfrm>
        </p:spPr>
      </p:pic>
    </p:spTree>
    <p:extLst>
      <p:ext uri="{BB962C8B-B14F-4D97-AF65-F5344CB8AC3E}">
        <p14:creationId xmlns:p14="http://schemas.microsoft.com/office/powerpoint/2010/main" val="882075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229600" cy="1143000"/>
          </a:xfrm>
        </p:spPr>
        <p:txBody>
          <a:bodyPr>
            <a:normAutofit fontScale="90000"/>
          </a:bodyPr>
          <a:lstStyle/>
          <a:p>
            <a:r>
              <a:rPr lang="en-US" dirty="0" smtClean="0"/>
              <a:t>Fundamental Counting Principle –</a:t>
            </a:r>
            <a:br>
              <a:rPr lang="en-US" dirty="0" smtClean="0"/>
            </a:br>
            <a:r>
              <a:rPr lang="en-US" dirty="0"/>
              <a:t/>
            </a:r>
            <a:br>
              <a:rPr lang="en-US" dirty="0"/>
            </a:br>
            <a:r>
              <a:rPr lang="en-US" dirty="0" smtClean="0"/>
              <a:t>In Pennsylvania, a driver’s license number is made of 8 numbers. How many different driver’s licenses can be made using this format?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43775" y="4325711"/>
            <a:ext cx="1800225" cy="2543175"/>
          </a:xfrm>
        </p:spPr>
      </p:pic>
    </p:spTree>
    <p:extLst>
      <p:ext uri="{BB962C8B-B14F-4D97-AF65-F5344CB8AC3E}">
        <p14:creationId xmlns:p14="http://schemas.microsoft.com/office/powerpoint/2010/main" val="2670222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362200"/>
            <a:ext cx="9144000" cy="1143000"/>
          </a:xfrm>
        </p:spPr>
        <p:txBody>
          <a:bodyPr>
            <a:noAutofit/>
          </a:bodyPr>
          <a:lstStyle/>
          <a:p>
            <a:r>
              <a:rPr lang="en-US" sz="3200" dirty="0" smtClean="0"/>
              <a:t>Equivalent Ratios –</a:t>
            </a:r>
            <a:br>
              <a:rPr lang="en-US" sz="3200" dirty="0" smtClean="0"/>
            </a:br>
            <a:r>
              <a:rPr lang="en-US" sz="3200" dirty="0"/>
              <a:t/>
            </a:r>
            <a:br>
              <a:rPr lang="en-US" sz="3200" dirty="0"/>
            </a:br>
            <a:r>
              <a:rPr lang="en-US" sz="3200" dirty="0" smtClean="0"/>
              <a:t>Three separate buses are taken on a middle school field trip. The 6</a:t>
            </a:r>
            <a:r>
              <a:rPr lang="en-US" sz="3200" baseline="30000" dirty="0" smtClean="0"/>
              <a:t>th</a:t>
            </a:r>
            <a:r>
              <a:rPr lang="en-US" sz="3200" dirty="0" smtClean="0"/>
              <a:t> grade bus contains 24 students and 6 chaperones. The 7</a:t>
            </a:r>
            <a:r>
              <a:rPr lang="en-US" sz="3200" baseline="30000" dirty="0" smtClean="0"/>
              <a:t>th</a:t>
            </a:r>
            <a:r>
              <a:rPr lang="en-US" sz="3200" dirty="0" smtClean="0"/>
              <a:t> grade bus contains 36 students and 9 chaperones. The 8</a:t>
            </a:r>
            <a:r>
              <a:rPr lang="en-US" sz="3200" baseline="30000" dirty="0" smtClean="0"/>
              <a:t>th</a:t>
            </a:r>
            <a:r>
              <a:rPr lang="en-US" sz="3200" dirty="0" smtClean="0"/>
              <a:t> grade bus contains 42 students and 14 chaperones. Which of the buses contain equivalent ratios of students to chaperones? How do you know?</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4762500"/>
            <a:ext cx="2181225" cy="2095500"/>
          </a:xfrm>
        </p:spPr>
      </p:pic>
    </p:spTree>
    <p:extLst>
      <p:ext uri="{BB962C8B-B14F-4D97-AF65-F5344CB8AC3E}">
        <p14:creationId xmlns:p14="http://schemas.microsoft.com/office/powerpoint/2010/main" val="4219856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819400"/>
            <a:ext cx="8229600" cy="1143000"/>
          </a:xfrm>
        </p:spPr>
        <p:txBody>
          <a:bodyPr>
            <a:normAutofit fontScale="90000"/>
          </a:bodyPr>
          <a:lstStyle/>
          <a:p>
            <a:pPr algn="l"/>
            <a:r>
              <a:rPr lang="en-US" dirty="0" smtClean="0"/>
              <a:t>Down Payment – </a:t>
            </a:r>
            <a:br>
              <a:rPr lang="en-US" dirty="0" smtClean="0"/>
            </a:br>
            <a:r>
              <a:rPr lang="en-US" dirty="0"/>
              <a:t/>
            </a:r>
            <a:br>
              <a:rPr lang="en-US" dirty="0"/>
            </a:br>
            <a:r>
              <a:rPr lang="en-US" dirty="0" smtClean="0"/>
              <a:t>Kara is buying her first home for $125,000. Her bank requires a down payment of 15%. How much money will Kara need to have before purchasing her home? </a:t>
            </a:r>
            <a:br>
              <a:rPr lang="en-US" dirty="0" smtClean="0"/>
            </a:br>
            <a:r>
              <a:rPr lang="en-US" dirty="0"/>
              <a:t/>
            </a:r>
            <a:br>
              <a:rPr lang="en-US" dirty="0"/>
            </a:br>
            <a:endParaRPr lang="en-US" sz="39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16115" y="0"/>
            <a:ext cx="2143125" cy="2143125"/>
          </a:xfrm>
        </p:spPr>
      </p:pic>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#8</a:t>
            </a:r>
            <a:endParaRPr lang="en-US" sz="4000" dirty="0"/>
          </a:p>
        </p:txBody>
      </p:sp>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1489438"/>
            <a:ext cx="6992982" cy="1143000"/>
          </a:xfrm>
        </p:spPr>
        <p:txBody>
          <a:bodyPr>
            <a:normAutofit fontScale="90000"/>
          </a:bodyPr>
          <a:lstStyle/>
          <a:p>
            <a:r>
              <a:rPr lang="en-US" dirty="0" smtClean="0"/>
              <a:t>Similar Polygons –</a:t>
            </a:r>
            <a:br>
              <a:rPr lang="en-US" dirty="0" smtClean="0"/>
            </a:br>
            <a:r>
              <a:rPr lang="en-US" dirty="0"/>
              <a:t/>
            </a:r>
            <a:br>
              <a:rPr lang="en-US" dirty="0"/>
            </a:br>
            <a:r>
              <a:rPr lang="en-US" dirty="0" smtClean="0"/>
              <a:t>If a  5 foot tall man casts a 8 foot shadow, how tall is a tree that casts a 24 foot shadow?</a:t>
            </a:r>
            <a:br>
              <a:rPr lang="en-US" dirty="0" smtClean="0"/>
            </a:br>
            <a:r>
              <a:rPr lang="en-US" dirty="0"/>
              <a:t/>
            </a:r>
            <a:br>
              <a:rPr lang="en-US" dirty="0"/>
            </a:br>
            <a:endParaRPr lang="en-US" sz="4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3063"/>
            <a:ext cx="1743075" cy="2619375"/>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8" y="3048000"/>
            <a:ext cx="9141502" cy="3291840"/>
          </a:xfrm>
          <a:prstGeom prst="rect">
            <a:avLst/>
          </a:prstGeo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1905000"/>
            <a:ext cx="8229600" cy="1143000"/>
          </a:xfrm>
        </p:spPr>
        <p:txBody>
          <a:bodyPr>
            <a:normAutofit fontScale="90000"/>
          </a:bodyPr>
          <a:lstStyle/>
          <a:p>
            <a:r>
              <a:rPr lang="en-US" dirty="0" smtClean="0"/>
              <a:t>Mass – </a:t>
            </a:r>
            <a:br>
              <a:rPr lang="en-US" dirty="0" smtClean="0"/>
            </a:br>
            <a:r>
              <a:rPr lang="en-US" dirty="0" smtClean="0"/>
              <a:t/>
            </a:r>
            <a:br>
              <a:rPr lang="en-US" dirty="0" smtClean="0"/>
            </a:br>
            <a:r>
              <a:rPr lang="en-US" dirty="0" smtClean="0"/>
              <a:t>The ratios of the gravitational force on the Moon to the gravitational force on Earth is 1:6. James has a mass of 84 kg on Earth. What is his mass on the moon?</a:t>
            </a: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43178"/>
            <a:ext cx="2143125" cy="2143125"/>
          </a:xfrm>
        </p:spPr>
      </p:pic>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143000"/>
          </a:xfrm>
        </p:spPr>
        <p:txBody>
          <a:bodyPr>
            <a:normAutofit fontScale="90000"/>
          </a:bodyPr>
          <a:lstStyle/>
          <a:p>
            <a:r>
              <a:rPr lang="en-US" dirty="0" smtClean="0"/>
              <a:t>Difference –</a:t>
            </a:r>
            <a:br>
              <a:rPr lang="en-US" dirty="0" smtClean="0"/>
            </a:br>
            <a:r>
              <a:rPr lang="en-US" dirty="0"/>
              <a:t/>
            </a:r>
            <a:br>
              <a:rPr lang="en-US" dirty="0"/>
            </a:br>
            <a:r>
              <a:rPr lang="en-US" dirty="0" smtClean="0"/>
              <a:t>At the end of the annual book fair, the students at Water Middle School found that they had $1,421.13 in the cash register. Their teacher had given them a loan of $97.89 to buy supplies for the fair. How much money will they have after they repay their teacher?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98202" y="5334000"/>
            <a:ext cx="1161038" cy="1508760"/>
          </a:xfrm>
        </p:spPr>
      </p:pic>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981200"/>
            <a:ext cx="9144000" cy="1143000"/>
          </a:xfrm>
        </p:spPr>
        <p:txBody>
          <a:bodyPr>
            <a:normAutofit fontScale="90000"/>
          </a:bodyPr>
          <a:lstStyle/>
          <a:p>
            <a:pPr algn="l"/>
            <a:r>
              <a:rPr lang="en-US" dirty="0" smtClean="0"/>
              <a:t>Area –</a:t>
            </a:r>
            <a:br>
              <a:rPr lang="en-US" dirty="0" smtClean="0"/>
            </a:br>
            <a:r>
              <a:rPr lang="en-US" sz="1100" dirty="0" smtClean="0"/>
              <a:t/>
            </a:r>
            <a:br>
              <a:rPr lang="en-US" sz="1100" dirty="0" smtClean="0"/>
            </a:br>
            <a:r>
              <a:rPr lang="en-US" sz="3600" dirty="0" smtClean="0"/>
              <a:t>A company’s logo takes on the general shape below. The logo is to be embroidered on t-shirts for the company’s employees. How many square centimeters of space will the blue part of the logo take up? How many square centimeters of space will the white part of the logo take up? </a:t>
            </a:r>
            <a:r>
              <a:rPr lang="en-US" dirty="0" smtClean="0"/>
              <a:t>				</a:t>
            </a:r>
            <a:br>
              <a:rPr lang="en-US" dirty="0" smtClean="0"/>
            </a:br>
            <a:r>
              <a:rPr lang="en-US" sz="1000" dirty="0" smtClean="0"/>
              <a:t/>
            </a:r>
            <a:br>
              <a:rPr lang="en-US" sz="1000"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00875" y="4714875"/>
            <a:ext cx="2143125" cy="2143125"/>
          </a:xfrm>
        </p:spPr>
      </p:pic>
      <p:pic>
        <p:nvPicPr>
          <p:cNvPr id="184322" name="Picture 2" descr="http://amirul.smskb.edu.my/wp-content/uploads/2011/06/scan0002.jpg"/>
          <p:cNvPicPr>
            <a:picLocks noChangeAspect="1" noChangeArrowheads="1"/>
          </p:cNvPicPr>
          <p:nvPr/>
        </p:nvPicPr>
        <p:blipFill>
          <a:blip r:embed="rId4" cstate="print"/>
          <a:srcRect/>
          <a:stretch>
            <a:fillRect/>
          </a:stretch>
        </p:blipFill>
        <p:spPr bwMode="auto">
          <a:xfrm>
            <a:off x="0" y="3922837"/>
            <a:ext cx="5486400" cy="2935163"/>
          </a:xfrm>
          <a:prstGeom prst="rect">
            <a:avLst/>
          </a:prstGeom>
          <a:noFill/>
        </p:spPr>
      </p:pic>
      <p:sp>
        <p:nvSpPr>
          <p:cNvPr id="5" name="TextBox 4"/>
          <p:cNvSpPr txBox="1"/>
          <p:nvPr/>
        </p:nvSpPr>
        <p:spPr>
          <a:xfrm>
            <a:off x="1676400" y="5638800"/>
            <a:ext cx="596638" cy="369332"/>
          </a:xfrm>
          <a:prstGeom prst="rect">
            <a:avLst/>
          </a:prstGeom>
          <a:noFill/>
        </p:spPr>
        <p:txBody>
          <a:bodyPr wrap="none" rtlCol="0">
            <a:spAutoFit/>
          </a:bodyPr>
          <a:lstStyle/>
          <a:p>
            <a:r>
              <a:rPr lang="en-US" dirty="0" smtClean="0"/>
              <a:t>blue</a:t>
            </a:r>
            <a:endParaRPr lang="en-US" dirty="0"/>
          </a:p>
        </p:txBody>
      </p:sp>
      <p:sp>
        <p:nvSpPr>
          <p:cNvPr id="6" name="TextBox 5"/>
          <p:cNvSpPr txBox="1"/>
          <p:nvPr/>
        </p:nvSpPr>
        <p:spPr>
          <a:xfrm>
            <a:off x="3733800" y="4876800"/>
            <a:ext cx="596638" cy="369332"/>
          </a:xfrm>
          <a:prstGeom prst="rect">
            <a:avLst/>
          </a:prstGeom>
          <a:noFill/>
        </p:spPr>
        <p:txBody>
          <a:bodyPr wrap="none" rtlCol="0">
            <a:spAutoFit/>
          </a:bodyPr>
          <a:lstStyle/>
          <a:p>
            <a:r>
              <a:rPr lang="en-US" dirty="0" smtClean="0"/>
              <a:t>blue</a:t>
            </a:r>
            <a:endParaRPr lang="en-US" dirty="0"/>
          </a:p>
        </p:txBody>
      </p:sp>
      <p:sp>
        <p:nvSpPr>
          <p:cNvPr id="7" name="TextBox 6"/>
          <p:cNvSpPr txBox="1"/>
          <p:nvPr/>
        </p:nvSpPr>
        <p:spPr>
          <a:xfrm>
            <a:off x="3429000" y="6096000"/>
            <a:ext cx="714363" cy="369332"/>
          </a:xfrm>
          <a:prstGeom prst="rect">
            <a:avLst/>
          </a:prstGeom>
          <a:noFill/>
        </p:spPr>
        <p:txBody>
          <a:bodyPr wrap="none" rtlCol="0">
            <a:spAutoFit/>
          </a:bodyPr>
          <a:lstStyle/>
          <a:p>
            <a:r>
              <a:rPr lang="en-US" dirty="0" smtClean="0"/>
              <a:t>white</a:t>
            </a:r>
            <a:endParaRPr lang="en-US" dirty="0"/>
          </a:p>
        </p:txBody>
      </p:sp>
      <p:sp>
        <p:nvSpPr>
          <p:cNvPr id="8" name="TextBox 7"/>
          <p:cNvSpPr txBox="1"/>
          <p:nvPr/>
        </p:nvSpPr>
        <p:spPr>
          <a:xfrm>
            <a:off x="1333197" y="6507562"/>
            <a:ext cx="686406" cy="400110"/>
          </a:xfrm>
          <a:prstGeom prst="rect">
            <a:avLst/>
          </a:prstGeom>
          <a:noFill/>
        </p:spPr>
        <p:txBody>
          <a:bodyPr wrap="none" rtlCol="0">
            <a:spAutoFit/>
          </a:bodyPr>
          <a:lstStyle/>
          <a:p>
            <a:r>
              <a:rPr lang="en-US" sz="2000" dirty="0"/>
              <a:t>8</a:t>
            </a:r>
            <a:r>
              <a:rPr lang="en-US" sz="2000" dirty="0" smtClean="0"/>
              <a:t> cm</a:t>
            </a:r>
            <a:endParaRPr lang="en-US" sz="2000" dirty="0"/>
          </a:p>
        </p:txBody>
      </p:sp>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438400"/>
            <a:ext cx="9144000" cy="1143000"/>
          </a:xfrm>
        </p:spPr>
        <p:txBody>
          <a:bodyPr>
            <a:noAutofit/>
          </a:bodyPr>
          <a:lstStyle/>
          <a:p>
            <a:r>
              <a:rPr lang="en-US" sz="3600" dirty="0" smtClean="0"/>
              <a:t>Principal – </a:t>
            </a:r>
            <a:br>
              <a:rPr lang="en-US" sz="3600" dirty="0" smtClean="0"/>
            </a:br>
            <a:r>
              <a:rPr lang="en-US" sz="3600" dirty="0"/>
              <a:t/>
            </a:r>
            <a:br>
              <a:rPr lang="en-US" sz="3600" dirty="0"/>
            </a:br>
            <a:r>
              <a:rPr lang="en-US" sz="3600" dirty="0" smtClean="0"/>
              <a:t>Anna borrowed $150 from her mother and father to go on vacation with a friend. Anna said she will repay her parents an extra 10% of what she borrowed. How much money will she repay her parents in all? If she wants to repay them within 5 months, how much should she give them each month?</a:t>
            </a:r>
            <a:br>
              <a:rPr lang="en-US" sz="3600" dirty="0" smtClean="0"/>
            </a:b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5029200"/>
            <a:ext cx="1451429" cy="1828800"/>
          </a:xfrm>
        </p:spPr>
      </p:pic>
    </p:spTree>
    <p:extLst>
      <p:ext uri="{BB962C8B-B14F-4D97-AF65-F5344CB8AC3E}">
        <p14:creationId xmlns:p14="http://schemas.microsoft.com/office/powerpoint/2010/main" val="42198562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738" y="3124200"/>
            <a:ext cx="8229600" cy="1143000"/>
          </a:xfrm>
        </p:spPr>
        <p:txBody>
          <a:bodyPr>
            <a:normAutofit fontScale="90000"/>
          </a:bodyPr>
          <a:lstStyle/>
          <a:p>
            <a:pPr algn="l"/>
            <a:r>
              <a:rPr lang="en-US" dirty="0" smtClean="0"/>
              <a:t>Unit Rate – </a:t>
            </a:r>
            <a:r>
              <a:rPr lang="en-US" dirty="0"/>
              <a:t/>
            </a:r>
            <a:br>
              <a:rPr lang="en-US" dirty="0"/>
            </a:br>
            <a:r>
              <a:rPr lang="en-US" dirty="0" smtClean="0"/>
              <a:t/>
            </a:r>
            <a:br>
              <a:rPr lang="en-US" dirty="0" smtClean="0"/>
            </a:br>
            <a:r>
              <a:rPr lang="en-US" dirty="0" smtClean="0"/>
              <a:t>Cases of soda are sold as 24 packs. </a:t>
            </a:r>
            <a:br>
              <a:rPr lang="en-US" dirty="0" smtClean="0"/>
            </a:br>
            <a:r>
              <a:rPr lang="en-US" dirty="0" smtClean="0"/>
              <a:t>Aaron buys two cases for $12.48.</a:t>
            </a:r>
            <a:br>
              <a:rPr lang="en-US" dirty="0" smtClean="0"/>
            </a:br>
            <a:r>
              <a:rPr lang="en-US" dirty="0" smtClean="0"/>
              <a:t>Ben buys one case for $5.52.</a:t>
            </a:r>
            <a:br>
              <a:rPr lang="en-US" dirty="0" smtClean="0"/>
            </a:br>
            <a:r>
              <a:rPr lang="en-US" dirty="0" smtClean="0"/>
              <a:t>Caleb buys three cases for $19.44.</a:t>
            </a:r>
            <a:br>
              <a:rPr lang="en-US" dirty="0" smtClean="0"/>
            </a:br>
            <a:r>
              <a:rPr lang="en-US" dirty="0"/>
              <a:t/>
            </a:r>
            <a:br>
              <a:rPr lang="en-US" dirty="0"/>
            </a:br>
            <a:r>
              <a:rPr lang="en-US" dirty="0" smtClean="0"/>
              <a:t>Who received the best unit rate per can?</a:t>
            </a:r>
            <a:br>
              <a:rPr lang="en-US" dirty="0" smtClean="0"/>
            </a:br>
            <a:r>
              <a:rPr lang="en-US" dirty="0" smtClean="0"/>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15200" y="1"/>
            <a:ext cx="1833154" cy="1833154"/>
          </a:xfrm>
        </p:spPr>
      </p:pic>
      <p:sp>
        <p:nvSpPr>
          <p:cNvPr id="5" name="TextBox 4"/>
          <p:cNvSpPr txBox="1"/>
          <p:nvPr/>
        </p:nvSpPr>
        <p:spPr>
          <a:xfrm>
            <a:off x="3810000" y="0"/>
            <a:ext cx="3048000" cy="707886"/>
          </a:xfrm>
          <a:prstGeom prst="rect">
            <a:avLst/>
          </a:prstGeom>
          <a:noFill/>
        </p:spPr>
        <p:txBody>
          <a:bodyPr wrap="square" rtlCol="0">
            <a:spAutoFit/>
          </a:bodyPr>
          <a:lstStyle/>
          <a:p>
            <a:r>
              <a:rPr lang="en-US" sz="4000" dirty="0" smtClean="0"/>
              <a:t>Dailies Set #9</a:t>
            </a:r>
            <a:endParaRPr lang="en-US" sz="4000" dirty="0"/>
          </a:p>
        </p:txBody>
      </p:sp>
    </p:spTree>
    <p:extLst>
      <p:ext uri="{BB962C8B-B14F-4D97-AF65-F5344CB8AC3E}">
        <p14:creationId xmlns:p14="http://schemas.microsoft.com/office/powerpoint/2010/main" val="895670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6568" y="2971800"/>
            <a:ext cx="8686800" cy="1143000"/>
          </a:xfrm>
        </p:spPr>
        <p:txBody>
          <a:bodyPr>
            <a:noAutofit/>
          </a:bodyPr>
          <a:lstStyle/>
          <a:p>
            <a:r>
              <a:rPr lang="en-US" sz="2800" dirty="0" smtClean="0"/>
              <a:t>Equilateral Triangle –</a:t>
            </a:r>
            <a:br>
              <a:rPr lang="en-US" sz="2800" dirty="0" smtClean="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600" dirty="0"/>
              <a:t>Alicia is making a pattern with equilateral triangles. She started with one equilateral triangle and is adding equilateral triangles  to the perimeter of each design. The first four designs are shown below. If Alicia continues the pattern, how many equilateral triangles will she </a:t>
            </a:r>
            <a:r>
              <a:rPr lang="en-US" sz="2600" b="1" i="1" dirty="0"/>
              <a:t>add</a:t>
            </a:r>
            <a:r>
              <a:rPr lang="en-US" sz="2600" dirty="0"/>
              <a:t> to Design 5 to get design 6?</a:t>
            </a:r>
            <a:br>
              <a:rPr lang="en-US" sz="2600" dirty="0"/>
            </a:br>
            <a:r>
              <a:rPr lang="en-US" sz="2600" dirty="0"/>
              <a:t>Show your work in an organized way or </a:t>
            </a:r>
            <a:br>
              <a:rPr lang="en-US" sz="2600" dirty="0"/>
            </a:br>
            <a:r>
              <a:rPr lang="en-US" sz="2600" dirty="0"/>
              <a:t>explain your steps/thinking.</a:t>
            </a:r>
            <a:r>
              <a:rPr lang="en-US" sz="2600" dirty="0" smtClean="0"/>
              <a:t> </a:t>
            </a:r>
            <a:r>
              <a:rPr lang="en-US" sz="2800" dirty="0" smtClean="0"/>
              <a:t/>
            </a:r>
            <a:br>
              <a:rPr lang="en-US" sz="2800" dirty="0" smtClean="0"/>
            </a:br>
            <a:r>
              <a:rPr lang="en-US" sz="2800" dirty="0"/>
              <a:t/>
            </a:r>
            <a:br>
              <a:rPr lang="en-US" sz="2800" dirty="0"/>
            </a:b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876425" cy="2428875"/>
          </a:xfr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3922"/>
            <a:ext cx="9119937" cy="2946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246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09800"/>
            <a:ext cx="9144000" cy="1143000"/>
          </a:xfrm>
        </p:spPr>
        <p:txBody>
          <a:bodyPr>
            <a:normAutofit fontScale="90000"/>
          </a:bodyPr>
          <a:lstStyle/>
          <a:p>
            <a:r>
              <a:rPr lang="en-US" dirty="0" smtClean="0"/>
              <a:t>Equation – </a:t>
            </a:r>
            <a:br>
              <a:rPr lang="en-US" dirty="0" smtClean="0"/>
            </a:br>
            <a:r>
              <a:rPr lang="en-US" dirty="0" smtClean="0"/>
              <a:t/>
            </a:r>
            <a:br>
              <a:rPr lang="en-US" dirty="0" smtClean="0"/>
            </a:br>
            <a:r>
              <a:rPr lang="en-US" dirty="0" smtClean="0"/>
              <a:t>Paul works during the summer painting houses. The total amount of money (t) he earns depends on the number of hours and days he works. He charges $7 per hour (h) plus an additional $15 per day (d) for gas. Write an equation that relates t, h, and d.</a:t>
            </a: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988536"/>
            <a:ext cx="1600200" cy="1869464"/>
          </a:xfrm>
        </p:spPr>
      </p:pic>
    </p:spTree>
    <p:extLst>
      <p:ext uri="{BB962C8B-B14F-4D97-AF65-F5344CB8AC3E}">
        <p14:creationId xmlns:p14="http://schemas.microsoft.com/office/powerpoint/2010/main" val="882075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24212" y="4876800"/>
            <a:ext cx="1619787" cy="1961213"/>
          </a:xfrm>
        </p:spPr>
      </p:pic>
      <p:sp>
        <p:nvSpPr>
          <p:cNvPr id="6" name="Title 5"/>
          <p:cNvSpPr>
            <a:spLocks noGrp="1"/>
          </p:cNvSpPr>
          <p:nvPr>
            <p:ph type="title"/>
          </p:nvPr>
        </p:nvSpPr>
        <p:spPr>
          <a:xfrm>
            <a:off x="533400" y="2133600"/>
            <a:ext cx="7848600" cy="1143000"/>
          </a:xfrm>
        </p:spPr>
        <p:txBody>
          <a:bodyPr>
            <a:normAutofit fontScale="90000"/>
          </a:bodyPr>
          <a:lstStyle/>
          <a:p>
            <a:r>
              <a:rPr lang="en-US" dirty="0" smtClean="0"/>
              <a:t>Percent –</a:t>
            </a:r>
            <a:br>
              <a:rPr lang="en-US" dirty="0" smtClean="0"/>
            </a:br>
            <a:r>
              <a:rPr lang="en-US" sz="4000" dirty="0"/>
              <a:t/>
            </a:r>
            <a:br>
              <a:rPr lang="en-US" sz="4000" dirty="0"/>
            </a:br>
            <a:r>
              <a:rPr lang="en-US" sz="4000" dirty="0" smtClean="0"/>
              <a:t>Sara and Ben are offered two amounts of money from their parents. </a:t>
            </a:r>
            <a:br>
              <a:rPr lang="en-US" sz="4000" dirty="0" smtClean="0"/>
            </a:br>
            <a:r>
              <a:rPr lang="en-US" sz="4000" dirty="0"/>
              <a:t/>
            </a:r>
            <a:br>
              <a:rPr lang="en-US" sz="4000" dirty="0"/>
            </a:br>
            <a:r>
              <a:rPr lang="en-US" sz="4000" dirty="0" smtClean="0"/>
              <a:t>Offer #1: 55% of $250</a:t>
            </a:r>
            <a:br>
              <a:rPr lang="en-US" sz="4000" dirty="0" smtClean="0"/>
            </a:br>
            <a:r>
              <a:rPr lang="en-US" sz="4000" dirty="0" smtClean="0"/>
              <a:t>Offer #2: 20% of $600</a:t>
            </a:r>
            <a:br>
              <a:rPr lang="en-US" sz="4000" dirty="0" smtClean="0"/>
            </a:br>
            <a:r>
              <a:rPr lang="en-US" sz="4000" dirty="0"/>
              <a:t/>
            </a:r>
            <a:br>
              <a:rPr lang="en-US" sz="4000" dirty="0"/>
            </a:br>
            <a:r>
              <a:rPr lang="en-US" sz="4000" dirty="0" smtClean="0"/>
              <a:t>Which offer would give  Sara and Ben the most money to share?</a:t>
            </a:r>
            <a:endParaRPr lang="en-US" sz="4000" dirty="0"/>
          </a:p>
        </p:txBody>
      </p:sp>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828800"/>
            <a:ext cx="9144000" cy="1143000"/>
          </a:xfrm>
        </p:spPr>
        <p:txBody>
          <a:bodyPr>
            <a:normAutofit fontScale="90000"/>
          </a:bodyPr>
          <a:lstStyle/>
          <a:p>
            <a:r>
              <a:rPr lang="en-US" dirty="0" smtClean="0"/>
              <a:t>Clockwise –</a:t>
            </a:r>
            <a:br>
              <a:rPr lang="en-US" dirty="0" smtClean="0"/>
            </a:br>
            <a:r>
              <a:rPr lang="en-US" dirty="0"/>
              <a:t/>
            </a:r>
            <a:br>
              <a:rPr lang="en-US" dirty="0"/>
            </a:br>
            <a:r>
              <a:rPr lang="en-US" sz="3600" dirty="0" smtClean="0"/>
              <a:t>Becky and Ally are given the picture below and asked to describe the </a:t>
            </a:r>
            <a:r>
              <a:rPr lang="en-US" sz="3600" i="1" dirty="0" smtClean="0"/>
              <a:t>transformation</a:t>
            </a:r>
            <a:r>
              <a:rPr lang="en-US" sz="3600" dirty="0" smtClean="0"/>
              <a:t>. Becky says that it has been rotated clockwise. Ally says that it has been rotated counterclockwise. Who is correct and why? </a:t>
            </a:r>
            <a:r>
              <a:rPr lang="en-US" dirty="0" smtClean="0"/>
              <a:t/>
            </a:r>
            <a:br>
              <a:rPr lang="en-US" dirty="0" smtClean="0"/>
            </a:br>
            <a:r>
              <a:rPr lang="en-US" dirty="0"/>
              <a:t/>
            </a:r>
            <a:br>
              <a:rPr lang="en-US" dirty="0"/>
            </a:br>
            <a:endParaRPr lang="en-US" sz="39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069885" cy="1295400"/>
          </a:xfrm>
        </p:spPr>
      </p:pic>
      <p:pic>
        <p:nvPicPr>
          <p:cNvPr id="3" name="Picture 2"/>
          <p:cNvPicPr>
            <a:picLocks noChangeAspect="1"/>
          </p:cNvPicPr>
          <p:nvPr/>
        </p:nvPicPr>
        <p:blipFill>
          <a:blip r:embed="rId3"/>
          <a:stretch>
            <a:fillRect/>
          </a:stretch>
        </p:blipFill>
        <p:spPr>
          <a:xfrm>
            <a:off x="2514600" y="3539112"/>
            <a:ext cx="4114800" cy="2737863"/>
          </a:xfrm>
          <a:prstGeom prst="rect">
            <a:avLst/>
          </a:prstGeom>
        </p:spPr>
      </p:pic>
    </p:spTree>
    <p:extLst>
      <p:ext uri="{BB962C8B-B14F-4D97-AF65-F5344CB8AC3E}">
        <p14:creationId xmlns:p14="http://schemas.microsoft.com/office/powerpoint/2010/main" val="42198562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5742" y="3276600"/>
            <a:ext cx="4999612" cy="1143000"/>
          </a:xfrm>
        </p:spPr>
        <p:txBody>
          <a:bodyPr>
            <a:noAutofit/>
          </a:bodyPr>
          <a:lstStyle/>
          <a:p>
            <a:pPr algn="l"/>
            <a:r>
              <a:rPr lang="en-US" sz="3700" dirty="0" smtClean="0"/>
              <a:t>Pythagorean Theorem –</a:t>
            </a:r>
            <a:br>
              <a:rPr lang="en-US" sz="3700" dirty="0" smtClean="0"/>
            </a:br>
            <a:r>
              <a:rPr lang="en-US" sz="3700" dirty="0"/>
              <a:t/>
            </a:r>
            <a:br>
              <a:rPr lang="en-US" sz="3700" dirty="0"/>
            </a:br>
            <a:r>
              <a:rPr lang="en-US" sz="3700" dirty="0" smtClean="0"/>
              <a:t>A firefighter leans a 30 foot tall ladder against a window on the third story of the building. He sets the base of the ladder 18 feet away from the building. How tall is the window?</a:t>
            </a:r>
            <a:br>
              <a:rPr lang="en-US" sz="3700" dirty="0" smtClean="0"/>
            </a:br>
            <a:r>
              <a:rPr lang="en-US" sz="3700" dirty="0"/>
              <a:t/>
            </a:r>
            <a:br>
              <a:rPr lang="en-US" sz="3700" dirty="0"/>
            </a:br>
            <a:endParaRPr lang="en-US" sz="37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93626" y="0"/>
            <a:ext cx="2476500" cy="1847850"/>
          </a:xfrm>
        </p:spPr>
      </p:pic>
      <p:sp>
        <p:nvSpPr>
          <p:cNvPr id="5" name="TextBox 4"/>
          <p:cNvSpPr txBox="1"/>
          <p:nvPr/>
        </p:nvSpPr>
        <p:spPr>
          <a:xfrm>
            <a:off x="3505200" y="0"/>
            <a:ext cx="3352800" cy="707886"/>
          </a:xfrm>
          <a:prstGeom prst="rect">
            <a:avLst/>
          </a:prstGeom>
          <a:noFill/>
        </p:spPr>
        <p:txBody>
          <a:bodyPr wrap="square" rtlCol="0">
            <a:spAutoFit/>
          </a:bodyPr>
          <a:lstStyle/>
          <a:p>
            <a:r>
              <a:rPr lang="en-US" sz="4000" dirty="0" smtClean="0"/>
              <a:t>Dailies Set #10</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847850"/>
            <a:ext cx="4617093" cy="4448175"/>
          </a:xfrm>
          <a:prstGeom prst="rect">
            <a:avLst/>
          </a:prstGeom>
        </p:spPr>
      </p:pic>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4800" y="2171700"/>
            <a:ext cx="4953000" cy="1143000"/>
          </a:xfrm>
        </p:spPr>
        <p:txBody>
          <a:bodyPr>
            <a:normAutofit fontScale="90000"/>
          </a:bodyPr>
          <a:lstStyle/>
          <a:p>
            <a:r>
              <a:rPr lang="en-US" dirty="0" smtClean="0"/>
              <a:t>Right Angle –</a:t>
            </a:r>
            <a:br>
              <a:rPr lang="en-US" dirty="0" smtClean="0"/>
            </a:br>
            <a:r>
              <a:rPr lang="en-US" dirty="0"/>
              <a:t/>
            </a:r>
            <a:br>
              <a:rPr lang="en-US" dirty="0"/>
            </a:br>
            <a:r>
              <a:rPr lang="en-US" dirty="0" smtClean="0"/>
              <a:t>How many right angles are inside of this cross? </a:t>
            </a:r>
            <a:br>
              <a:rPr lang="en-US" dirty="0" smtClean="0"/>
            </a:br>
            <a:r>
              <a:rPr lang="en-US" dirty="0"/>
              <a:t/>
            </a:r>
            <a:br>
              <a:rPr lang="en-US" dirty="0"/>
            </a:br>
            <a:endParaRPr lang="en-US" sz="39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14875"/>
            <a:ext cx="2143125" cy="214312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06" y="838200"/>
            <a:ext cx="3263020" cy="3810000"/>
          </a:xfrm>
          <a:prstGeom prst="rect">
            <a:avLst/>
          </a:prstGeo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600"/>
            <a:ext cx="8229600" cy="1143000"/>
          </a:xfrm>
        </p:spPr>
        <p:txBody>
          <a:bodyPr>
            <a:normAutofit fontScale="90000"/>
          </a:bodyPr>
          <a:lstStyle/>
          <a:p>
            <a:r>
              <a:rPr lang="en-US" dirty="0" smtClean="0"/>
              <a:t>Tip –</a:t>
            </a:r>
            <a:br>
              <a:rPr lang="en-US" dirty="0" smtClean="0"/>
            </a:br>
            <a:r>
              <a:rPr lang="en-US" dirty="0"/>
              <a:t/>
            </a:r>
            <a:br>
              <a:rPr lang="en-US" dirty="0"/>
            </a:br>
            <a:r>
              <a:rPr lang="en-US" dirty="0" smtClean="0"/>
              <a:t>At a restaurant, you have a good waitress. You decide to tip her 15% of the bill. If your bill is $42.39, how much money should you give her?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49" y="4579620"/>
            <a:ext cx="2028825" cy="2247900"/>
          </a:xfrm>
        </p:spPr>
      </p:pic>
    </p:spTree>
    <p:extLst>
      <p:ext uri="{BB962C8B-B14F-4D97-AF65-F5344CB8AC3E}">
        <p14:creationId xmlns:p14="http://schemas.microsoft.com/office/powerpoint/2010/main" val="882075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9600" cy="1143000"/>
          </a:xfrm>
        </p:spPr>
        <p:txBody>
          <a:bodyPr>
            <a:normAutofit fontScale="90000"/>
          </a:bodyPr>
          <a:lstStyle/>
          <a:p>
            <a:r>
              <a:rPr lang="en-US" dirty="0" smtClean="0"/>
              <a:t>Discount –</a:t>
            </a:r>
            <a:br>
              <a:rPr lang="en-US" dirty="0" smtClean="0"/>
            </a:br>
            <a:r>
              <a:rPr lang="en-US" dirty="0"/>
              <a:t/>
            </a:r>
            <a:br>
              <a:rPr lang="en-US" dirty="0"/>
            </a:br>
            <a:r>
              <a:rPr lang="en-US" sz="4000" dirty="0" smtClean="0"/>
              <a:t>You are furnishing your new home. Your best friend’s dad owns a furniture store. He says he will give you an additional 10% off whatever you buy. You buy a couch that originally costs $990.00. However, it is 35% off. How much will you pay for the couch if you get the 35% off and then an additional 10% off? </a:t>
            </a:r>
            <a:r>
              <a:rPr lang="en-US" dirty="0" smtClean="0"/>
              <a:t/>
            </a:r>
            <a:br>
              <a:rPr lang="en-US" dirty="0" smtClean="0"/>
            </a:br>
            <a:r>
              <a:rPr lang="en-US" dirty="0"/>
              <a:t/>
            </a:r>
            <a:br>
              <a:rPr lang="en-US" dirty="0"/>
            </a:br>
            <a:endParaRPr lang="en-US" sz="41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66330" y="5029200"/>
            <a:ext cx="1477670" cy="1828800"/>
          </a:xfrm>
        </p:spPr>
      </p:pic>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4449762"/>
          </a:xfrm>
        </p:spPr>
        <p:txBody>
          <a:bodyPr>
            <a:noAutofit/>
          </a:bodyPr>
          <a:lstStyle/>
          <a:p>
            <a:r>
              <a:rPr lang="en-US" sz="5400" dirty="0" smtClean="0"/>
              <a:t>Sequence – </a:t>
            </a:r>
            <a:br>
              <a:rPr lang="en-US" sz="5400" dirty="0" smtClean="0"/>
            </a:br>
            <a:r>
              <a:rPr lang="en-US" sz="5400" dirty="0" smtClean="0"/>
              <a:t/>
            </a:r>
            <a:br>
              <a:rPr lang="en-US" sz="5400" dirty="0" smtClean="0"/>
            </a:br>
            <a:r>
              <a:rPr lang="en-US" sz="5400" dirty="0" smtClean="0"/>
              <a:t>Calculate the 30</a:t>
            </a:r>
            <a:r>
              <a:rPr lang="en-US" sz="5400" baseline="30000" dirty="0" smtClean="0"/>
              <a:t>th</a:t>
            </a:r>
            <a:r>
              <a:rPr lang="en-US" sz="5400" dirty="0" smtClean="0"/>
              <a:t> term of the sequence shown below. </a:t>
            </a:r>
            <a:br>
              <a:rPr lang="en-US" sz="5400" dirty="0" smtClean="0"/>
            </a:br>
            <a:r>
              <a:rPr lang="en-US" sz="5400" dirty="0" smtClean="0"/>
              <a:t/>
            </a:r>
            <a:br>
              <a:rPr lang="en-US" sz="5400" dirty="0" smtClean="0"/>
            </a:br>
            <a:r>
              <a:rPr lang="en-US" sz="5400" dirty="0" smtClean="0"/>
              <a:t>-4, -2.6, -1.2, 0.2, …  </a:t>
            </a:r>
            <a:endParaRPr lang="en-US" sz="54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1" y="4800600"/>
            <a:ext cx="1523999" cy="1523999"/>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981200"/>
            <a:ext cx="8229600" cy="1143000"/>
          </a:xfrm>
        </p:spPr>
        <p:txBody>
          <a:bodyPr>
            <a:normAutofit fontScale="90000"/>
          </a:bodyPr>
          <a:lstStyle/>
          <a:p>
            <a:r>
              <a:rPr lang="en-US" dirty="0" smtClean="0"/>
              <a:t>Associative Property –</a:t>
            </a:r>
            <a:br>
              <a:rPr lang="en-US" dirty="0" smtClean="0"/>
            </a:br>
            <a:r>
              <a:rPr lang="en-US" dirty="0"/>
              <a:t/>
            </a:r>
            <a:br>
              <a:rPr lang="en-US" dirty="0"/>
            </a:br>
            <a:r>
              <a:rPr lang="en-US" dirty="0" smtClean="0"/>
              <a:t>Carson is asked to multiply </a:t>
            </a:r>
            <a:br>
              <a:rPr lang="en-US" dirty="0" smtClean="0"/>
            </a:br>
            <a:r>
              <a:rPr lang="en-US" dirty="0" smtClean="0"/>
              <a:t>(36 x 20) x 5 using only mental math. Describe how the associative property can help Carson solve this problem.</a:t>
            </a:r>
            <a:br>
              <a:rPr lang="en-US" dirty="0" smtClean="0"/>
            </a:br>
            <a:r>
              <a:rPr lang="en-US" dirty="0"/>
              <a:t/>
            </a:r>
            <a:br>
              <a:rPr lang="en-US" dirty="0"/>
            </a:br>
            <a:endParaRPr lang="en-US" sz="39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3800" y="5324475"/>
            <a:ext cx="1533525" cy="1533525"/>
          </a:xfrm>
        </p:spPr>
      </p:pic>
    </p:spTree>
    <p:extLst>
      <p:ext uri="{BB962C8B-B14F-4D97-AF65-F5344CB8AC3E}">
        <p14:creationId xmlns:p14="http://schemas.microsoft.com/office/powerpoint/2010/main" val="42198562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2895600"/>
            <a:ext cx="4648200" cy="1143000"/>
          </a:xfrm>
        </p:spPr>
        <p:txBody>
          <a:bodyPr>
            <a:normAutofit fontScale="90000"/>
          </a:bodyPr>
          <a:lstStyle/>
          <a:p>
            <a:pPr algn="l"/>
            <a:r>
              <a:rPr lang="en-US" dirty="0" smtClean="0"/>
              <a:t>Stem-and-Leaf Plot –</a:t>
            </a:r>
            <a:br>
              <a:rPr lang="en-US" dirty="0" smtClean="0"/>
            </a:br>
            <a:r>
              <a:rPr lang="en-US" dirty="0"/>
              <a:t/>
            </a:r>
            <a:br>
              <a:rPr lang="en-US" dirty="0"/>
            </a:br>
            <a:r>
              <a:rPr lang="en-US" dirty="0" smtClean="0"/>
              <a:t> What is the median student heart rate after 1 minute of jumping jacks?</a:t>
            </a:r>
            <a:br>
              <a:rPr lang="en-US" dirty="0" smtClean="0"/>
            </a:br>
            <a:r>
              <a:rPr lang="en-US" dirty="0"/>
              <a:t/>
            </a:r>
            <a:br>
              <a:rPr lang="en-US" dirty="0"/>
            </a:br>
            <a:endParaRPr lang="en-US" sz="39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53400" y="30481"/>
            <a:ext cx="990600" cy="990600"/>
          </a:xfrm>
        </p:spPr>
      </p:pic>
      <p:sp>
        <p:nvSpPr>
          <p:cNvPr id="5" name="TextBox 4"/>
          <p:cNvSpPr txBox="1"/>
          <p:nvPr/>
        </p:nvSpPr>
        <p:spPr>
          <a:xfrm>
            <a:off x="3505200" y="0"/>
            <a:ext cx="3352800" cy="707886"/>
          </a:xfrm>
          <a:prstGeom prst="rect">
            <a:avLst/>
          </a:prstGeom>
          <a:noFill/>
        </p:spPr>
        <p:txBody>
          <a:bodyPr wrap="square" rtlCol="0">
            <a:spAutoFit/>
          </a:bodyPr>
          <a:lstStyle/>
          <a:p>
            <a:r>
              <a:rPr lang="en-US" sz="4000" dirty="0" smtClean="0"/>
              <a:t>Dailies Set #11</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999842"/>
            <a:ext cx="4572000" cy="5397910"/>
          </a:xfrm>
          <a:prstGeom prst="rect">
            <a:avLst/>
          </a:prstGeom>
        </p:spPr>
      </p:pic>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55935" y="855934"/>
            <a:ext cx="6847476" cy="5135607"/>
          </a:xfrm>
          <a:prstGeom prst="rect">
            <a:avLst/>
          </a:prstGeom>
        </p:spPr>
      </p:pic>
      <p:sp>
        <p:nvSpPr>
          <p:cNvPr id="4" name="Title 3"/>
          <p:cNvSpPr>
            <a:spLocks noGrp="1"/>
          </p:cNvSpPr>
          <p:nvPr>
            <p:ph type="title"/>
          </p:nvPr>
        </p:nvSpPr>
        <p:spPr>
          <a:xfrm>
            <a:off x="5007964" y="2743200"/>
            <a:ext cx="4114800" cy="1383030"/>
          </a:xfrm>
        </p:spPr>
        <p:txBody>
          <a:bodyPr>
            <a:noAutofit/>
          </a:bodyPr>
          <a:lstStyle/>
          <a:p>
            <a:r>
              <a:rPr lang="en-US" dirty="0" smtClean="0"/>
              <a:t>Bisect –</a:t>
            </a:r>
            <a:br>
              <a:rPr lang="en-US" dirty="0" smtClean="0"/>
            </a:br>
            <a:r>
              <a:rPr lang="en-US" dirty="0"/>
              <a:t/>
            </a:r>
            <a:br>
              <a:rPr lang="en-US" dirty="0"/>
            </a:br>
            <a:r>
              <a:rPr lang="en-US" dirty="0" smtClean="0"/>
              <a:t>In this picture of a homemade kite, in what ways does the kite model bisecting? </a:t>
            </a:r>
            <a:br>
              <a:rPr lang="en-US" dirty="0" smtClean="0"/>
            </a:br>
            <a:r>
              <a:rPr lang="en-US" dirty="0"/>
              <a:t/>
            </a:r>
            <a:br>
              <a:rPr lang="en-US" dirty="0"/>
            </a:br>
            <a:endParaRPr lang="en-US" sz="36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143000" cy="664806"/>
          </a:xfr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1828800"/>
            <a:ext cx="8229600" cy="1143000"/>
          </a:xfrm>
        </p:spPr>
        <p:txBody>
          <a:bodyPr>
            <a:normAutofit fontScale="90000"/>
          </a:bodyPr>
          <a:lstStyle/>
          <a:p>
            <a:r>
              <a:rPr lang="en-US" dirty="0" smtClean="0"/>
              <a:t>Commission – </a:t>
            </a:r>
            <a:br>
              <a:rPr lang="en-US" dirty="0" smtClean="0"/>
            </a:br>
            <a:r>
              <a:rPr lang="en-US" dirty="0" smtClean="0"/>
              <a:t/>
            </a:r>
            <a:br>
              <a:rPr lang="en-US" dirty="0" smtClean="0"/>
            </a:br>
            <a:r>
              <a:rPr lang="en-US" sz="3600" dirty="0" smtClean="0"/>
              <a:t>You are an automotive salesman. You earn a monthly salary of $250.00 plus a commission of 5%. Last month you sold 5 vehicles worth the following amounts $2,500, $8,650, $10,575, $5,820, and $6,100. How much money did you earn in all?</a:t>
            </a:r>
            <a:r>
              <a:rPr lang="en-US" dirty="0"/>
              <a:t/>
            </a:r>
            <a:br>
              <a:rPr lang="en-US" dirty="0"/>
            </a:br>
            <a:endParaRPr lang="en-US" dirty="0"/>
          </a:p>
        </p:txBody>
      </p:sp>
      <p:pic>
        <p:nvPicPr>
          <p:cNvPr id="6"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49" y="4579620"/>
            <a:ext cx="2028825" cy="2247900"/>
          </a:xfrm>
          <a:prstGeom prst="rect">
            <a:avLst/>
          </a:prstGeom>
        </p:spPr>
      </p:pic>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748" y="2590800"/>
            <a:ext cx="9144000" cy="1143000"/>
          </a:xfrm>
        </p:spPr>
        <p:txBody>
          <a:bodyPr>
            <a:noAutofit/>
          </a:bodyPr>
          <a:lstStyle/>
          <a:p>
            <a:r>
              <a:rPr lang="en-US" sz="4000" dirty="0" smtClean="0"/>
              <a:t>Mean (Average) –</a:t>
            </a:r>
            <a:br>
              <a:rPr lang="en-US" sz="4000" dirty="0" smtClean="0"/>
            </a:br>
            <a:r>
              <a:rPr lang="en-US" sz="4000" dirty="0"/>
              <a:t/>
            </a:r>
            <a:br>
              <a:rPr lang="en-US" sz="4000" dirty="0"/>
            </a:br>
            <a:r>
              <a:rPr lang="en-US" sz="4000" dirty="0" smtClean="0"/>
              <a:t>Johnny bought some chairs at an average price of $37. If he decided to buy one more chair for $85, the average price would become $43. How many chairs</a:t>
            </a:r>
            <a:r>
              <a:rPr lang="en-US" sz="4000" baseline="0" dirty="0" smtClean="0"/>
              <a:t> did he buy?</a:t>
            </a:r>
            <a:r>
              <a:rPr lang="en-US" sz="4000" dirty="0" smtClean="0"/>
              <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09560" y="0"/>
            <a:ext cx="1234440" cy="1234440"/>
          </a:xfrm>
        </p:spPr>
      </p:pic>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3276600"/>
            <a:ext cx="8229600" cy="1143000"/>
          </a:xfrm>
        </p:spPr>
        <p:txBody>
          <a:bodyPr>
            <a:noAutofit/>
          </a:bodyPr>
          <a:lstStyle/>
          <a:p>
            <a:r>
              <a:rPr lang="en-US" sz="2600" dirty="0" smtClean="0"/>
              <a:t>Biased Sample – </a:t>
            </a:r>
            <a:br>
              <a:rPr lang="en-US" sz="2600" dirty="0" smtClean="0"/>
            </a:br>
            <a:r>
              <a:rPr lang="en-US" sz="2600" dirty="0"/>
              <a:t/>
            </a:r>
            <a:br>
              <a:rPr lang="en-US" sz="2600" dirty="0"/>
            </a:br>
            <a:r>
              <a:rPr lang="en-US" sz="2600" dirty="0" smtClean="0"/>
              <a:t>Mrs. Stevens works in the cafeteria. She wants to know what dessert most students would like to see added to the lunch entrée. She has four ideas for asking the students. Explain which method will be the least biased?</a:t>
            </a:r>
            <a:br>
              <a:rPr lang="en-US" sz="2600" dirty="0" smtClean="0"/>
            </a:br>
            <a:r>
              <a:rPr lang="en-US" sz="2600" dirty="0"/>
              <a:t/>
            </a:r>
            <a:br>
              <a:rPr lang="en-US" sz="2600" dirty="0"/>
            </a:br>
            <a:r>
              <a:rPr lang="en-US" sz="2600" dirty="0" smtClean="0"/>
              <a:t>A. Get a list of all the students in the school and choose all the students with last names A-M.</a:t>
            </a:r>
            <a:br>
              <a:rPr lang="en-US" sz="2600" dirty="0" smtClean="0"/>
            </a:br>
            <a:r>
              <a:rPr lang="en-US" sz="2600" dirty="0" smtClean="0"/>
              <a:t>B. Asks all the students who currently buy the entrée.</a:t>
            </a:r>
            <a:br>
              <a:rPr lang="en-US" sz="2600" dirty="0" smtClean="0"/>
            </a:br>
            <a:r>
              <a:rPr lang="en-US" sz="2600" dirty="0" smtClean="0"/>
              <a:t>C. Give each student a raffle ticket as they enter the cafeteria and then draw out 50 ticket numbers. </a:t>
            </a:r>
            <a:br>
              <a:rPr lang="en-US" sz="2600" dirty="0" smtClean="0"/>
            </a:br>
            <a:r>
              <a:rPr lang="en-US" sz="2600" dirty="0" smtClean="0"/>
              <a:t>D. Ask all the sixth graders, since they will be in the middle school the longest. </a:t>
            </a:r>
            <a:br>
              <a:rPr lang="en-US" sz="2600" dirty="0" smtClean="0"/>
            </a:br>
            <a:r>
              <a:rPr lang="en-US" sz="2600" dirty="0"/>
              <a:t/>
            </a:r>
            <a:br>
              <a:rPr lang="en-US" sz="2600" dirty="0"/>
            </a:br>
            <a:r>
              <a:rPr lang="en-US" sz="2600" dirty="0" smtClean="0"/>
              <a:t/>
            </a:r>
            <a:br>
              <a:rPr lang="en-US" sz="2600" dirty="0" smtClean="0"/>
            </a:br>
            <a:r>
              <a:rPr lang="en-US" sz="2600" dirty="0" smtClean="0"/>
              <a:t> </a:t>
            </a:r>
            <a:br>
              <a:rPr lang="en-US" sz="2600" dirty="0" smtClean="0"/>
            </a:br>
            <a:r>
              <a:rPr lang="en-US" sz="2600" dirty="0"/>
              <a:t/>
            </a:r>
            <a:br>
              <a:rPr lang="en-US" sz="2600" dirty="0"/>
            </a:br>
            <a:endParaRPr lang="en-US" sz="2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8744"/>
            <a:ext cx="914400" cy="1727823"/>
          </a:xfrm>
        </p:spPr>
      </p:pic>
    </p:spTree>
    <p:extLst>
      <p:ext uri="{BB962C8B-B14F-4D97-AF65-F5344CB8AC3E}">
        <p14:creationId xmlns:p14="http://schemas.microsoft.com/office/powerpoint/2010/main" val="42198562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2743200"/>
            <a:ext cx="6849412" cy="1143000"/>
          </a:xfrm>
        </p:spPr>
        <p:txBody>
          <a:bodyPr>
            <a:noAutofit/>
          </a:bodyPr>
          <a:lstStyle/>
          <a:p>
            <a:pPr algn="l"/>
            <a:r>
              <a:rPr lang="en-US" sz="3500" dirty="0" smtClean="0"/>
              <a:t>Capacity – </a:t>
            </a:r>
            <a:br>
              <a:rPr lang="en-US" sz="3500" dirty="0" smtClean="0"/>
            </a:br>
            <a:r>
              <a:rPr lang="en-US" sz="3500" dirty="0" smtClean="0"/>
              <a:t/>
            </a:r>
            <a:br>
              <a:rPr lang="en-US" sz="3500" dirty="0" smtClean="0"/>
            </a:br>
            <a:r>
              <a:rPr lang="en-US" sz="3500" dirty="0" smtClean="0"/>
              <a:t>You are the supplier of the new 2013  Easton S1 Junior Big Barrel Baseball Bat. The bat is 25 inches long</a:t>
            </a:r>
            <a:r>
              <a:rPr lang="en-US" sz="3500" baseline="0" dirty="0" smtClean="0"/>
              <a:t> with a 2 ¾ inch barrel diameter. </a:t>
            </a:r>
            <a:br>
              <a:rPr lang="en-US" sz="3500" baseline="0" dirty="0" smtClean="0"/>
            </a:br>
            <a:r>
              <a:rPr lang="en-US" sz="3500" dirty="0" smtClean="0"/>
              <a:t>If your shipping box has a capacity of 234 cubic inches, what could be the length, width, and height of the box?</a:t>
            </a:r>
            <a:br>
              <a:rPr lang="en-US" sz="3500" dirty="0" smtClean="0"/>
            </a:br>
            <a:r>
              <a:rPr lang="en-US" sz="3500" dirty="0"/>
              <a:t/>
            </a:r>
            <a:br>
              <a:rPr lang="en-US" sz="3500" dirty="0"/>
            </a:br>
            <a:endParaRPr lang="en-US" sz="35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01812" y="-22485"/>
            <a:ext cx="2162175" cy="2114550"/>
          </a:xfrm>
        </p:spPr>
      </p:pic>
      <p:sp>
        <p:nvSpPr>
          <p:cNvPr id="5" name="TextBox 4"/>
          <p:cNvSpPr txBox="1"/>
          <p:nvPr/>
        </p:nvSpPr>
        <p:spPr>
          <a:xfrm>
            <a:off x="3505200" y="0"/>
            <a:ext cx="3352800" cy="707886"/>
          </a:xfrm>
          <a:prstGeom prst="rect">
            <a:avLst/>
          </a:prstGeom>
          <a:noFill/>
        </p:spPr>
        <p:txBody>
          <a:bodyPr wrap="square" rtlCol="0">
            <a:spAutoFit/>
          </a:bodyPr>
          <a:lstStyle/>
          <a:p>
            <a:r>
              <a:rPr lang="en-US" sz="4000" dirty="0" smtClean="0"/>
              <a:t>Dailies Set #12</a:t>
            </a:r>
            <a:endParaRPr lang="en-US" sz="4000" dirty="0"/>
          </a:p>
        </p:txBody>
      </p:sp>
      <p:pic>
        <p:nvPicPr>
          <p:cNvPr id="3" name="Picture 2"/>
          <p:cNvPicPr>
            <a:picLocks noChangeAspect="1"/>
          </p:cNvPicPr>
          <p:nvPr/>
        </p:nvPicPr>
        <p:blipFill>
          <a:blip r:embed="rId3"/>
          <a:stretch>
            <a:fillRect/>
          </a:stretch>
        </p:blipFill>
        <p:spPr>
          <a:xfrm>
            <a:off x="7467600" y="2092065"/>
            <a:ext cx="1219200" cy="4917897"/>
          </a:xfrm>
          <a:prstGeom prst="rect">
            <a:avLst/>
          </a:prstGeom>
        </p:spPr>
      </p:pic>
    </p:spTree>
    <p:extLst>
      <p:ext uri="{BB962C8B-B14F-4D97-AF65-F5344CB8AC3E}">
        <p14:creationId xmlns:p14="http://schemas.microsoft.com/office/powerpoint/2010/main" val="8956702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1162263"/>
            <a:ext cx="7009619" cy="1143000"/>
          </a:xfrm>
        </p:spPr>
        <p:txBody>
          <a:bodyPr>
            <a:normAutofit fontScale="90000"/>
          </a:bodyPr>
          <a:lstStyle/>
          <a:p>
            <a:r>
              <a:rPr lang="en-US" dirty="0" smtClean="0"/>
              <a:t>Box-and-Whisker Plot –</a:t>
            </a:r>
            <a:br>
              <a:rPr lang="en-US" dirty="0" smtClean="0"/>
            </a:br>
            <a:r>
              <a:rPr lang="en-US" dirty="0"/>
              <a:t/>
            </a:r>
            <a:br>
              <a:rPr lang="en-US" dirty="0"/>
            </a:br>
            <a:r>
              <a:rPr lang="en-US" sz="4000" dirty="0" smtClean="0"/>
              <a:t>Construct a box and whisker plot to show the men’s team’s heights. </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709"/>
            <a:ext cx="2143125" cy="214312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 y="2305263"/>
            <a:ext cx="9160239" cy="4376823"/>
          </a:xfrm>
          <a:prstGeom prst="rect">
            <a:avLst/>
          </a:prstGeom>
        </p:spPr>
      </p:pic>
    </p:spTree>
    <p:extLst>
      <p:ext uri="{BB962C8B-B14F-4D97-AF65-F5344CB8AC3E}">
        <p14:creationId xmlns:p14="http://schemas.microsoft.com/office/powerpoint/2010/main" val="738246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2667000"/>
            <a:ext cx="8229600" cy="1143000"/>
          </a:xfrm>
        </p:spPr>
        <p:txBody>
          <a:bodyPr>
            <a:normAutofit fontScale="90000"/>
          </a:bodyPr>
          <a:lstStyle/>
          <a:p>
            <a:r>
              <a:rPr lang="en-US" dirty="0" smtClean="0"/>
              <a:t>Celsius – </a:t>
            </a:r>
            <a:br>
              <a:rPr lang="en-US" dirty="0" smtClean="0"/>
            </a:br>
            <a:r>
              <a:rPr lang="en-US" dirty="0"/>
              <a:t/>
            </a:r>
            <a:br>
              <a:rPr lang="en-US" dirty="0"/>
            </a:br>
            <a:r>
              <a:rPr lang="en-US" dirty="0" smtClean="0"/>
              <a:t>The average temperature of a dog is 38 degrees Celsius. The average temperature of a human is </a:t>
            </a:r>
            <a:r>
              <a:rPr lang="en-US" dirty="0"/>
              <a:t>98.6 Fahrenheit . </a:t>
            </a:r>
            <a:r>
              <a:rPr lang="en-US" dirty="0" smtClean="0"/>
              <a:t>How many degrees warmer in Fahrenheit is a dog than a human?</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14875"/>
            <a:ext cx="2143125" cy="2143125"/>
          </a:xfrm>
        </p:spPr>
      </p:pic>
    </p:spTree>
    <p:extLst>
      <p:ext uri="{BB962C8B-B14F-4D97-AF65-F5344CB8AC3E}">
        <p14:creationId xmlns:p14="http://schemas.microsoft.com/office/powerpoint/2010/main" val="882075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489" y="2895600"/>
            <a:ext cx="9144000" cy="1143000"/>
          </a:xfrm>
        </p:spPr>
        <p:txBody>
          <a:bodyPr>
            <a:noAutofit/>
          </a:bodyPr>
          <a:lstStyle/>
          <a:p>
            <a:r>
              <a:rPr lang="en-US" sz="3200" dirty="0" smtClean="0"/>
              <a:t>Certain – </a:t>
            </a:r>
            <a:br>
              <a:rPr lang="en-US" sz="3200" dirty="0" smtClean="0"/>
            </a:br>
            <a:r>
              <a:rPr lang="en-US" sz="1600" dirty="0" smtClean="0"/>
              <a:t/>
            </a:r>
            <a:br>
              <a:rPr lang="en-US" sz="1600" dirty="0" smtClean="0"/>
            </a:br>
            <a:r>
              <a:rPr lang="en-US" sz="3200" dirty="0" smtClean="0"/>
              <a:t>Explain whether each situation is “certain,” “impossible,” or “equally likely.”</a:t>
            </a:r>
            <a:br>
              <a:rPr lang="en-US" sz="3200" dirty="0" smtClean="0"/>
            </a:br>
            <a:r>
              <a:rPr lang="en-US" sz="1400" dirty="0" smtClean="0"/>
              <a:t/>
            </a:r>
            <a:br>
              <a:rPr lang="en-US" sz="1400" dirty="0" smtClean="0"/>
            </a:br>
            <a:r>
              <a:rPr lang="en-US" sz="3200" dirty="0" smtClean="0"/>
              <a:t>1. If you had a fair number cube with sides 1-6, what is the probability of rolling a 9?</a:t>
            </a:r>
            <a:br>
              <a:rPr lang="en-US" sz="3200" dirty="0" smtClean="0"/>
            </a:br>
            <a:r>
              <a:rPr lang="en-US" sz="3200" dirty="0" smtClean="0"/>
              <a:t>2. Evan had 6 red pencils and 5 green pencils. If he grabs one at random what is the probability he will grab either a red or green pencil? </a:t>
            </a:r>
            <a:br>
              <a:rPr lang="en-US" sz="3200" dirty="0" smtClean="0"/>
            </a:br>
            <a:r>
              <a:rPr lang="en-US" sz="3200" dirty="0" smtClean="0"/>
              <a:t>3. Bill had 8 pieces of chocolate candy and 8 pieces of caramel. If he picks one at random, what is the probability he will pick a chocolate piece?</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090940" y="-19987"/>
            <a:ext cx="1086787" cy="1086787"/>
          </a:xfrm>
        </p:spPr>
      </p:pic>
    </p:spTree>
    <p:extLst>
      <p:ext uri="{BB962C8B-B14F-4D97-AF65-F5344CB8AC3E}">
        <p14:creationId xmlns:p14="http://schemas.microsoft.com/office/powerpoint/2010/main" val="267022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1600200"/>
            <a:ext cx="8229600" cy="1143000"/>
          </a:xfrm>
        </p:spPr>
        <p:txBody>
          <a:bodyPr>
            <a:normAutofit fontScale="90000"/>
          </a:bodyPr>
          <a:lstStyle/>
          <a:p>
            <a:pPr algn="l"/>
            <a:r>
              <a:rPr lang="en-US" dirty="0" smtClean="0"/>
              <a:t>Sales Tax –</a:t>
            </a:r>
            <a:br>
              <a:rPr lang="en-US" dirty="0" smtClean="0"/>
            </a:br>
            <a:r>
              <a:rPr lang="en-US" dirty="0"/>
              <a:t/>
            </a:r>
            <a:br>
              <a:rPr lang="en-US" dirty="0"/>
            </a:br>
            <a:r>
              <a:rPr lang="en-US" dirty="0" smtClean="0"/>
              <a:t>You buy the new FIFA14 soccer game at </a:t>
            </a:r>
            <a:r>
              <a:rPr lang="en-US" dirty="0" err="1" smtClean="0"/>
              <a:t>Gamestop</a:t>
            </a:r>
            <a:r>
              <a:rPr lang="en-US" dirty="0" smtClean="0"/>
              <a:t> for $59.99. Will you actually pay $59.99 for the game? Why or why not? If not, how much will you actually pay for the game? </a:t>
            </a: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86600" y="8709"/>
            <a:ext cx="2057400" cy="1469571"/>
          </a:xfrm>
        </p:spPr>
      </p:pic>
      <p:pic>
        <p:nvPicPr>
          <p:cNvPr id="3" name="Picture 2"/>
          <p:cNvPicPr>
            <a:picLocks noChangeAspect="1"/>
          </p:cNvPicPr>
          <p:nvPr/>
        </p:nvPicPr>
        <p:blipFill>
          <a:blip r:embed="rId3"/>
          <a:stretch>
            <a:fillRect/>
          </a:stretch>
        </p:blipFill>
        <p:spPr>
          <a:xfrm>
            <a:off x="304800" y="4267200"/>
            <a:ext cx="1657350" cy="2352675"/>
          </a:xfrm>
          <a:prstGeom prst="rect">
            <a:avLst/>
          </a:prstGeom>
        </p:spPr>
      </p:pic>
      <p:pic>
        <p:nvPicPr>
          <p:cNvPr id="5" name="Picture 4"/>
          <p:cNvPicPr>
            <a:picLocks noChangeAspect="1"/>
          </p:cNvPicPr>
          <p:nvPr/>
        </p:nvPicPr>
        <p:blipFill>
          <a:blip r:embed="rId4"/>
          <a:stretch>
            <a:fillRect/>
          </a:stretch>
        </p:blipFill>
        <p:spPr>
          <a:xfrm>
            <a:off x="1975798" y="5715000"/>
            <a:ext cx="1983764" cy="904875"/>
          </a:xfrm>
          <a:prstGeom prst="rect">
            <a:avLst/>
          </a:prstGeom>
        </p:spPr>
      </p:pic>
      <p:sp>
        <p:nvSpPr>
          <p:cNvPr id="6" name="TextBox 5"/>
          <p:cNvSpPr txBox="1"/>
          <p:nvPr/>
        </p:nvSpPr>
        <p:spPr>
          <a:xfrm>
            <a:off x="3810000" y="0"/>
            <a:ext cx="3048000" cy="707886"/>
          </a:xfrm>
          <a:prstGeom prst="rect">
            <a:avLst/>
          </a:prstGeom>
          <a:noFill/>
        </p:spPr>
        <p:txBody>
          <a:bodyPr wrap="square" rtlCol="0">
            <a:spAutoFit/>
          </a:bodyPr>
          <a:lstStyle/>
          <a:p>
            <a:r>
              <a:rPr lang="en-US" sz="4000" dirty="0" smtClean="0"/>
              <a:t>Dailies Set #2</a:t>
            </a:r>
            <a:endParaRPr lang="en-US" sz="4000" dirty="0"/>
          </a:p>
        </p:txBody>
      </p:sp>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057400"/>
            <a:ext cx="8229600" cy="1143000"/>
          </a:xfrm>
        </p:spPr>
        <p:txBody>
          <a:bodyPr>
            <a:noAutofit/>
          </a:bodyPr>
          <a:lstStyle/>
          <a:p>
            <a:r>
              <a:rPr lang="en-US" sz="3500" dirty="0" smtClean="0"/>
              <a:t>Simplify – </a:t>
            </a:r>
            <a:br>
              <a:rPr lang="en-US" sz="3500" dirty="0" smtClean="0"/>
            </a:br>
            <a:r>
              <a:rPr lang="en-US" sz="3500" dirty="0"/>
              <a:t/>
            </a:r>
            <a:br>
              <a:rPr lang="en-US" sz="3500" dirty="0"/>
            </a:br>
            <a:r>
              <a:rPr lang="en-US" sz="3500" dirty="0" smtClean="0"/>
              <a:t>Kent is asked to simplify the following expression. </a:t>
            </a:r>
            <a:r>
              <a:rPr lang="en-US" sz="3500" dirty="0"/>
              <a:t/>
            </a:r>
            <a:br>
              <a:rPr lang="en-US" sz="3500" dirty="0"/>
            </a:br>
            <a:r>
              <a:rPr lang="en-US" sz="3500" dirty="0" smtClean="0"/>
              <a:t>300 – 16 ÷ 2 ● 2 + 14</a:t>
            </a:r>
            <a:br>
              <a:rPr lang="en-US" sz="3500" dirty="0" smtClean="0"/>
            </a:br>
            <a:r>
              <a:rPr lang="en-US" sz="3500" dirty="0"/>
              <a:t/>
            </a:r>
            <a:br>
              <a:rPr lang="en-US" sz="3500" dirty="0"/>
            </a:br>
            <a:r>
              <a:rPr lang="en-US" sz="3500" dirty="0" smtClean="0"/>
              <a:t>Kent says the answer is 310. Is Kent correct? Specifically, what mistake did Kent make? </a:t>
            </a:r>
            <a:br>
              <a:rPr lang="en-US" sz="3500" dirty="0" smtClean="0"/>
            </a:br>
            <a:r>
              <a:rPr lang="en-US" sz="3500" dirty="0"/>
              <a:t/>
            </a:r>
            <a:br>
              <a:rPr lang="en-US" sz="3500" dirty="0"/>
            </a:br>
            <a:endParaRPr lang="en-US" sz="35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7600" y="4313736"/>
            <a:ext cx="1771650" cy="2581275"/>
          </a:xfrm>
        </p:spPr>
      </p:pic>
    </p:spTree>
    <p:extLst>
      <p:ext uri="{BB962C8B-B14F-4D97-AF65-F5344CB8AC3E}">
        <p14:creationId xmlns:p14="http://schemas.microsoft.com/office/powerpoint/2010/main" val="4219856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1066800"/>
            <a:ext cx="7391400" cy="1295400"/>
          </a:xfrm>
        </p:spPr>
        <p:txBody>
          <a:bodyPr>
            <a:noAutofit/>
          </a:bodyPr>
          <a:lstStyle/>
          <a:p>
            <a:r>
              <a:rPr lang="en-US" sz="2800" dirty="0" smtClean="0"/>
              <a:t>Denominator – </a:t>
            </a:r>
            <a:br>
              <a:rPr lang="en-US" sz="2800" dirty="0" smtClean="0"/>
            </a:br>
            <a:r>
              <a:rPr lang="en-US" sz="2800" dirty="0"/>
              <a:t/>
            </a:r>
            <a:br>
              <a:rPr lang="en-US" sz="2800" dirty="0"/>
            </a:br>
            <a:r>
              <a:rPr lang="en-US" sz="2800" dirty="0" smtClean="0"/>
              <a:t>Allison asked her peers how many movies they have watched in the past month and recorded her results in the histogram below. What fraction of her peers have watched four movies?</a:t>
            </a:r>
            <a:br>
              <a:rPr lang="en-US" sz="2800" dirty="0" smtClean="0"/>
            </a:br>
            <a:r>
              <a:rPr lang="en-US" sz="2800" dirty="0"/>
              <a:t/>
            </a:r>
            <a:br>
              <a:rPr lang="en-US" sz="2800" dirty="0"/>
            </a:b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9000" y="1"/>
            <a:ext cx="1905000" cy="1905000"/>
          </a:xfrm>
        </p:spPr>
      </p:pic>
      <p:sp>
        <p:nvSpPr>
          <p:cNvPr id="5" name="TextBox 4"/>
          <p:cNvSpPr txBox="1"/>
          <p:nvPr/>
        </p:nvSpPr>
        <p:spPr>
          <a:xfrm rot="5400000">
            <a:off x="6893232" y="4476229"/>
            <a:ext cx="3352800" cy="707886"/>
          </a:xfrm>
          <a:prstGeom prst="rect">
            <a:avLst/>
          </a:prstGeom>
          <a:noFill/>
        </p:spPr>
        <p:txBody>
          <a:bodyPr wrap="square" rtlCol="0">
            <a:spAutoFit/>
          </a:bodyPr>
          <a:lstStyle/>
          <a:p>
            <a:r>
              <a:rPr lang="en-US" sz="4000" dirty="0" smtClean="0"/>
              <a:t>Dailies Set #13</a:t>
            </a:r>
            <a:endParaRPr lang="en-US" sz="4000" dirty="0"/>
          </a:p>
        </p:txBody>
      </p:sp>
      <p:pic>
        <p:nvPicPr>
          <p:cNvPr id="6" name="Picture 5"/>
          <p:cNvPicPr>
            <a:picLocks noChangeAspect="1"/>
          </p:cNvPicPr>
          <p:nvPr/>
        </p:nvPicPr>
        <p:blipFill>
          <a:blip r:embed="rId3"/>
          <a:stretch>
            <a:fillRect/>
          </a:stretch>
        </p:blipFill>
        <p:spPr>
          <a:xfrm>
            <a:off x="1524000" y="2514524"/>
            <a:ext cx="6242665" cy="3992048"/>
          </a:xfrm>
          <a:prstGeom prst="rect">
            <a:avLst/>
          </a:prstGeom>
        </p:spPr>
      </p:pic>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 y="2514600"/>
            <a:ext cx="8610600" cy="1143000"/>
          </a:xfrm>
        </p:spPr>
        <p:txBody>
          <a:bodyPr>
            <a:noAutofit/>
          </a:bodyPr>
          <a:lstStyle/>
          <a:p>
            <a:r>
              <a:rPr lang="en-US" sz="4000" dirty="0" smtClean="0"/>
              <a:t>Parallelogram –</a:t>
            </a:r>
            <a:br>
              <a:rPr lang="en-US" sz="4000" dirty="0" smtClean="0"/>
            </a:br>
            <a:r>
              <a:rPr lang="en-US" sz="4000" dirty="0"/>
              <a:t/>
            </a:r>
            <a:br>
              <a:rPr lang="en-US" sz="4000" dirty="0"/>
            </a:br>
            <a:r>
              <a:rPr lang="en-US" sz="4000" dirty="0" smtClean="0"/>
              <a:t>Explain using pictures </a:t>
            </a:r>
            <a:r>
              <a:rPr lang="en-US" sz="4000" b="1" dirty="0" smtClean="0"/>
              <a:t>and</a:t>
            </a:r>
            <a:r>
              <a:rPr lang="en-US" sz="4000" dirty="0" smtClean="0"/>
              <a:t> words how a parallelogram is related to a rectangle.</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066925" cy="2209800"/>
          </a:xfrm>
        </p:spPr>
      </p:pic>
      <p:sp>
        <p:nvSpPr>
          <p:cNvPr id="3" name="AutoShape 2" descr="http://t1.gstatic.com/images?q=tbn:ANd9GcRpVlRi_qHYWjJMpi_Z6WiYJdzXmDhtn-jB46tGGZ3_JpD5xt-AIQ"/>
          <p:cNvSpPr>
            <a:spLocks noChangeAspect="1" noChangeArrowheads="1"/>
          </p:cNvSpPr>
          <p:nvPr/>
        </p:nvSpPr>
        <p:spPr bwMode="auto">
          <a:xfrm>
            <a:off x="155575" y="-906463"/>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t1.gstatic.com/images?q=tbn:ANd9GcRpVlRi_qHYWjJMpi_Z6WiYJdzXmDhtn-jB46tGGZ3_JpD5xt-AIQ"/>
          <p:cNvSpPr>
            <a:spLocks noChangeAspect="1" noChangeArrowheads="1"/>
          </p:cNvSpPr>
          <p:nvPr/>
        </p:nvSpPr>
        <p:spPr bwMode="auto">
          <a:xfrm>
            <a:off x="307975" y="-754063"/>
            <a:ext cx="2409825" cy="1895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427" y="3686331"/>
            <a:ext cx="4979192" cy="2733674"/>
          </a:xfrm>
          <a:prstGeom prst="rect">
            <a:avLst/>
          </a:prstGeo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4876800" cy="1143000"/>
          </a:xfrm>
        </p:spPr>
        <p:txBody>
          <a:bodyPr>
            <a:noAutofit/>
          </a:bodyPr>
          <a:lstStyle/>
          <a:p>
            <a:r>
              <a:rPr lang="en-US" sz="3500" dirty="0" smtClean="0"/>
              <a:t>Pi (</a:t>
            </a:r>
            <a:r>
              <a:rPr lang="el-GR" sz="3500" dirty="0" smtClean="0"/>
              <a:t>π</a:t>
            </a:r>
            <a:r>
              <a:rPr lang="en-US" sz="3500" dirty="0" smtClean="0"/>
              <a:t>) – </a:t>
            </a:r>
            <a:br>
              <a:rPr lang="en-US" sz="3500" dirty="0" smtClean="0"/>
            </a:br>
            <a:r>
              <a:rPr lang="en-US" sz="3500" dirty="0"/>
              <a:t/>
            </a:r>
            <a:br>
              <a:rPr lang="en-US" sz="3500" dirty="0"/>
            </a:br>
            <a:r>
              <a:rPr lang="en-US" sz="3500" dirty="0" smtClean="0"/>
              <a:t>A washer for a piece of machinery has an internal diameter of 3 cm and a total diameter of 7 cm. </a:t>
            </a:r>
            <a:br>
              <a:rPr lang="en-US" sz="3500" dirty="0" smtClean="0"/>
            </a:br>
            <a:r>
              <a:rPr lang="en-US" sz="3500" dirty="0" smtClean="0"/>
              <a:t>What is the area of the washer (the shaded region)?  </a:t>
            </a:r>
            <a:br>
              <a:rPr lang="en-US" sz="3500" dirty="0" smtClean="0"/>
            </a:br>
            <a:r>
              <a:rPr lang="en-US" sz="3500" dirty="0"/>
              <a:t/>
            </a:r>
            <a:br>
              <a:rPr lang="en-US" sz="3500" dirty="0"/>
            </a:br>
            <a:endParaRPr lang="en-US" sz="35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63" y="4714875"/>
            <a:ext cx="2133600" cy="2143125"/>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0"/>
            <a:ext cx="3657600" cy="3730752"/>
          </a:xfrm>
          <a:prstGeom prst="rect">
            <a:avLst/>
          </a:prstGeom>
        </p:spPr>
      </p:pic>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1981200"/>
            <a:ext cx="8229600" cy="1143000"/>
          </a:xfrm>
        </p:spPr>
        <p:txBody>
          <a:bodyPr>
            <a:noAutofit/>
          </a:bodyPr>
          <a:lstStyle/>
          <a:p>
            <a:r>
              <a:rPr lang="en-US" sz="4000" dirty="0" smtClean="0"/>
              <a:t>Scale Drawing – </a:t>
            </a:r>
            <a:br>
              <a:rPr lang="en-US" sz="4000" dirty="0" smtClean="0"/>
            </a:br>
            <a:r>
              <a:rPr lang="en-US" sz="4000" dirty="0"/>
              <a:t/>
            </a:r>
            <a:br>
              <a:rPr lang="en-US" sz="4000" dirty="0"/>
            </a:br>
            <a:r>
              <a:rPr lang="en-US" sz="4000" dirty="0" smtClean="0"/>
              <a:t>On a blueprint of a house, the length of a den area measures 3 ¾ inches. If the scale is ½ in:6 </a:t>
            </a:r>
            <a:r>
              <a:rPr lang="en-US" sz="4000" dirty="0" err="1" smtClean="0"/>
              <a:t>ft</a:t>
            </a:r>
            <a:r>
              <a:rPr lang="en-US" sz="4000" dirty="0" smtClean="0"/>
              <a:t>, how long is the room?  </a:t>
            </a:r>
            <a:br>
              <a:rPr lang="en-US" sz="4000" dirty="0" smtClean="0"/>
            </a:br>
            <a:r>
              <a:rPr lang="en-US" sz="4000" dirty="0"/>
              <a:t/>
            </a:r>
            <a:br>
              <a:rPr lang="en-US" sz="4000" dirty="0"/>
            </a:br>
            <a:endParaRPr lang="en-US" sz="4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00875" y="4723584"/>
            <a:ext cx="2143125" cy="2143125"/>
          </a:xfrm>
        </p:spPr>
      </p:pic>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362200"/>
            <a:ext cx="9144000" cy="1143000"/>
          </a:xfrm>
        </p:spPr>
        <p:txBody>
          <a:bodyPr>
            <a:noAutofit/>
          </a:bodyPr>
          <a:lstStyle/>
          <a:p>
            <a:r>
              <a:rPr lang="en-US" sz="3600" dirty="0" smtClean="0"/>
              <a:t>Work Backwards – </a:t>
            </a:r>
            <a:br>
              <a:rPr lang="en-US" sz="3600" dirty="0" smtClean="0"/>
            </a:br>
            <a:r>
              <a:rPr lang="en-US" sz="3600" dirty="0"/>
              <a:t/>
            </a:r>
            <a:br>
              <a:rPr lang="en-US" sz="3600" dirty="0"/>
            </a:br>
            <a:r>
              <a:rPr lang="en-US" sz="3600" dirty="0" smtClean="0"/>
              <a:t>Sara is trying to estimate what time she woke up this morning. It is now 10:20. So far this morning, she has worked 2 ¾ hours, drove to work (40 minutes), got ready for work (35 minutes), ran 6 miles(1 ¼ hours), and got ready for her run (10 minutes). Approximately what time did Sara wake up this morning?</a:t>
            </a:r>
            <a:br>
              <a:rPr lang="en-US" sz="3600" dirty="0" smtClean="0"/>
            </a:br>
            <a:r>
              <a:rPr lang="en-US" sz="3600" dirty="0"/>
              <a:t/>
            </a:r>
            <a:br>
              <a:rPr lang="en-US" sz="3600" dirty="0"/>
            </a:b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6200" y="4885310"/>
            <a:ext cx="1524000" cy="1972690"/>
          </a:xfrm>
        </p:spPr>
      </p:pic>
    </p:spTree>
    <p:extLst>
      <p:ext uri="{BB962C8B-B14F-4D97-AF65-F5344CB8AC3E}">
        <p14:creationId xmlns:p14="http://schemas.microsoft.com/office/powerpoint/2010/main" val="4219856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3429000"/>
            <a:ext cx="6553200" cy="1143000"/>
          </a:xfrm>
        </p:spPr>
        <p:txBody>
          <a:bodyPr>
            <a:noAutofit/>
          </a:bodyPr>
          <a:lstStyle/>
          <a:p>
            <a:r>
              <a:rPr lang="en-US" sz="3600" dirty="0" smtClean="0"/>
              <a:t>Quadrant –</a:t>
            </a:r>
            <a:br>
              <a:rPr lang="en-US" sz="3600" dirty="0" smtClean="0"/>
            </a:br>
            <a:r>
              <a:rPr lang="en-US" sz="3600" dirty="0" smtClean="0"/>
              <a:t/>
            </a:r>
            <a:br>
              <a:rPr lang="en-US" sz="3600" dirty="0" smtClean="0"/>
            </a:br>
            <a:r>
              <a:rPr lang="en-US" sz="3600" dirty="0" smtClean="0"/>
              <a:t>Draw a coordinate plane. Then, draw a square on your coordinate plane that has one vertex in each of the quadrants. Label each vertex with a point (A,B,C, and D). Then, tell what quadrant each point lies in and the point’s ordered pair.</a:t>
            </a:r>
            <a:br>
              <a:rPr lang="en-US" sz="3600" dirty="0" smtClean="0"/>
            </a:b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00875" y="0"/>
            <a:ext cx="2143125" cy="2143125"/>
          </a:xfrm>
        </p:spPr>
      </p:pic>
      <p:sp>
        <p:nvSpPr>
          <p:cNvPr id="5" name="TextBox 4"/>
          <p:cNvSpPr txBox="1"/>
          <p:nvPr/>
        </p:nvSpPr>
        <p:spPr>
          <a:xfrm>
            <a:off x="3505200" y="0"/>
            <a:ext cx="3352800" cy="707886"/>
          </a:xfrm>
          <a:prstGeom prst="rect">
            <a:avLst/>
          </a:prstGeom>
          <a:noFill/>
        </p:spPr>
        <p:txBody>
          <a:bodyPr wrap="square" rtlCol="0">
            <a:spAutoFit/>
          </a:bodyPr>
          <a:lstStyle/>
          <a:p>
            <a:r>
              <a:rPr lang="en-US" sz="4000" dirty="0" smtClean="0"/>
              <a:t>Dailies Set #14</a:t>
            </a:r>
            <a:endParaRPr lang="en-US" sz="4000" dirty="0"/>
          </a:p>
        </p:txBody>
      </p:sp>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43840" y="838200"/>
            <a:ext cx="6400800" cy="3763962"/>
          </a:xfrm>
        </p:spPr>
        <p:txBody>
          <a:bodyPr>
            <a:noAutofit/>
          </a:bodyPr>
          <a:lstStyle/>
          <a:p>
            <a:r>
              <a:rPr lang="en-US" dirty="0" smtClean="0"/>
              <a:t>Equivalent – </a:t>
            </a:r>
            <a:br>
              <a:rPr lang="en-US" dirty="0" smtClean="0"/>
            </a:br>
            <a:r>
              <a:rPr lang="en-US" dirty="0"/>
              <a:t/>
            </a:r>
            <a:br>
              <a:rPr lang="en-US" dirty="0"/>
            </a:br>
            <a:r>
              <a:rPr lang="en-US" dirty="0" smtClean="0"/>
              <a:t>If 3y + 6x is equivalent to 75 + y + y + y, what is the value of x?</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228850" cy="2057400"/>
          </a:xfr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92062"/>
            <a:ext cx="8229600" cy="4267200"/>
          </a:xfrm>
        </p:spPr>
        <p:txBody>
          <a:bodyPr>
            <a:normAutofit fontScale="90000"/>
          </a:bodyPr>
          <a:lstStyle/>
          <a:p>
            <a:r>
              <a:rPr lang="en-US" dirty="0" smtClean="0"/>
              <a:t>Perimeter – </a:t>
            </a:r>
            <a:br>
              <a:rPr lang="en-US" dirty="0" smtClean="0"/>
            </a:br>
            <a:r>
              <a:rPr lang="en-US" dirty="0"/>
              <a:t/>
            </a:r>
            <a:br>
              <a:rPr lang="en-US" dirty="0"/>
            </a:br>
            <a:r>
              <a:rPr lang="en-US" dirty="0" smtClean="0"/>
              <a:t>The shape of a patio at a restaurant is blueprinted below. How many feet of fencing would be needed to enclose the patio? </a:t>
            </a:r>
            <a:br>
              <a:rPr lang="en-US" dirty="0" smtClean="0"/>
            </a:br>
            <a:r>
              <a:rPr lang="en-US" dirty="0"/>
              <a:t/>
            </a:r>
            <a:br>
              <a:rPr lang="en-US" dirty="0"/>
            </a:br>
            <a:endParaRPr lang="en-US" sz="39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82" y="-48093"/>
            <a:ext cx="1847249" cy="889416"/>
          </a:xfrm>
        </p:spPr>
      </p:pic>
      <p:pic>
        <p:nvPicPr>
          <p:cNvPr id="3" name="Picture 2"/>
          <p:cNvPicPr>
            <a:picLocks noChangeAspect="1"/>
          </p:cNvPicPr>
          <p:nvPr/>
        </p:nvPicPr>
        <p:blipFill>
          <a:blip r:embed="rId3"/>
          <a:stretch>
            <a:fillRect/>
          </a:stretch>
        </p:blipFill>
        <p:spPr>
          <a:xfrm>
            <a:off x="1524000" y="3491275"/>
            <a:ext cx="6285396" cy="2416284"/>
          </a:xfrm>
          <a:prstGeom prst="rect">
            <a:avLst/>
          </a:prstGeom>
        </p:spPr>
      </p:pic>
      <p:sp>
        <p:nvSpPr>
          <p:cNvPr id="5" name="TextBox 4"/>
          <p:cNvSpPr txBox="1"/>
          <p:nvPr/>
        </p:nvSpPr>
        <p:spPr>
          <a:xfrm>
            <a:off x="3652877" y="5548737"/>
            <a:ext cx="842923" cy="369332"/>
          </a:xfrm>
          <a:prstGeom prst="rect">
            <a:avLst/>
          </a:prstGeom>
          <a:noFill/>
        </p:spPr>
        <p:txBody>
          <a:bodyPr wrap="none" rtlCol="0">
            <a:spAutoFit/>
          </a:bodyPr>
          <a:lstStyle/>
          <a:p>
            <a:r>
              <a:rPr lang="en-US" dirty="0" smtClean="0"/>
              <a:t>25 feet</a:t>
            </a:r>
            <a:endParaRPr lang="en-US" dirty="0"/>
          </a:p>
        </p:txBody>
      </p:sp>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9954" y="3581400"/>
            <a:ext cx="3200400" cy="1143000"/>
          </a:xfrm>
        </p:spPr>
        <p:txBody>
          <a:bodyPr>
            <a:normAutofit fontScale="90000"/>
          </a:bodyPr>
          <a:lstStyle/>
          <a:p>
            <a:r>
              <a:rPr lang="en-US" dirty="0" smtClean="0"/>
              <a:t>Perpendicular Lines –</a:t>
            </a:r>
            <a:br>
              <a:rPr lang="en-US" dirty="0" smtClean="0"/>
            </a:br>
            <a:r>
              <a:rPr lang="en-US" dirty="0"/>
              <a:t/>
            </a:r>
            <a:br>
              <a:rPr lang="en-US" dirty="0"/>
            </a:br>
            <a:r>
              <a:rPr lang="en-US" dirty="0" smtClean="0"/>
              <a:t>Which of the shapes to the right can model perpendicular lines?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26" y="-38100"/>
            <a:ext cx="914400" cy="914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0446" y="-20611"/>
            <a:ext cx="6001974" cy="6362700"/>
          </a:xfrm>
          <a:prstGeom prst="rect">
            <a:avLst/>
          </a:prstGeom>
        </p:spPr>
      </p:pic>
    </p:spTree>
    <p:extLst>
      <p:ext uri="{BB962C8B-B14F-4D97-AF65-F5344CB8AC3E}">
        <p14:creationId xmlns:p14="http://schemas.microsoft.com/office/powerpoint/2010/main" val="267022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05000" y="609600"/>
            <a:ext cx="7010400" cy="5334000"/>
          </a:xfrm>
        </p:spPr>
        <p:txBody>
          <a:bodyPr>
            <a:noAutofit/>
          </a:bodyPr>
          <a:lstStyle/>
          <a:p>
            <a:r>
              <a:rPr lang="en-US" sz="3600" dirty="0" smtClean="0"/>
              <a:t>Odd Number –</a:t>
            </a:r>
            <a:br>
              <a:rPr lang="en-US" sz="3600" dirty="0" smtClean="0"/>
            </a:br>
            <a:r>
              <a:rPr lang="en-US" sz="3600" dirty="0"/>
              <a:t/>
            </a:r>
            <a:br>
              <a:rPr lang="en-US" sz="3600" dirty="0"/>
            </a:br>
            <a:r>
              <a:rPr lang="en-US" sz="3600" dirty="0" smtClean="0"/>
              <a:t>A farmer says that he has an odd number of pigs in each of his pig pens. </a:t>
            </a:r>
            <a:br>
              <a:rPr lang="en-US" sz="3600" dirty="0" smtClean="0"/>
            </a:br>
            <a:r>
              <a:rPr lang="en-US" sz="3600" dirty="0"/>
              <a:t/>
            </a:r>
            <a:br>
              <a:rPr lang="en-US" sz="3600" dirty="0"/>
            </a:br>
            <a:r>
              <a:rPr lang="en-US" sz="3600" dirty="0" smtClean="0"/>
              <a:t>Does the farmer have: </a:t>
            </a:r>
            <a:br>
              <a:rPr lang="en-US" sz="3600" dirty="0" smtClean="0"/>
            </a:br>
            <a:r>
              <a:rPr lang="en-US" sz="3600" dirty="0" smtClean="0"/>
              <a:t>a. 21 pigs and 4 pig pens</a:t>
            </a:r>
            <a:br>
              <a:rPr lang="en-US" sz="3600" dirty="0" smtClean="0"/>
            </a:br>
            <a:r>
              <a:rPr lang="en-US" sz="3600" dirty="0" smtClean="0"/>
              <a:t>b. 23 pigs and 5 pig pens </a:t>
            </a:r>
            <a:br>
              <a:rPr lang="en-US" sz="3600" dirty="0" smtClean="0"/>
            </a:br>
            <a:r>
              <a:rPr lang="en-US" sz="3600" dirty="0" smtClean="0"/>
              <a:t>c. 25 pigs and 6 pig pens</a:t>
            </a:r>
            <a:br>
              <a:rPr lang="en-US" sz="3600" dirty="0" smtClean="0"/>
            </a:br>
            <a:r>
              <a:rPr lang="en-US" sz="3600" dirty="0"/>
              <a:t/>
            </a:r>
            <a:br>
              <a:rPr lang="en-US" sz="3600" dirty="0"/>
            </a:br>
            <a:r>
              <a:rPr lang="en-US" sz="3600" dirty="0" smtClean="0"/>
              <a:t>Use math to support your answer.</a:t>
            </a:r>
            <a:endParaRPr lang="en-US" sz="3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2143125" cy="2143125"/>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152400" y="3200400"/>
                <a:ext cx="8256458" cy="1143000"/>
              </a:xfrm>
            </p:spPr>
            <p:txBody>
              <a:bodyPr>
                <a:noAutofit/>
              </a:bodyPr>
              <a:lstStyle/>
              <a:p>
                <a:pPr algn="l"/>
                <a:r>
                  <a:rPr lang="en-US" sz="3600" dirty="0" smtClean="0"/>
                  <a:t>Volume –</a:t>
                </a:r>
                <a:br>
                  <a:rPr lang="en-US" sz="3600" dirty="0" smtClean="0"/>
                </a:br>
                <a:r>
                  <a:rPr lang="en-US" sz="1400" dirty="0"/>
                  <a:t/>
                </a:r>
                <a:br>
                  <a:rPr lang="en-US" sz="1400" dirty="0"/>
                </a:br>
                <a:r>
                  <a:rPr lang="en-US" sz="3600" dirty="0" smtClean="0"/>
                  <a:t>A scoop of ice cream is </a:t>
                </a:r>
                <a:br>
                  <a:rPr lang="en-US" sz="3600" dirty="0" smtClean="0"/>
                </a:br>
                <a:r>
                  <a:rPr lang="en-US" sz="3600" b="1" dirty="0" smtClean="0"/>
                  <a:t>half</a:t>
                </a:r>
                <a:r>
                  <a:rPr lang="en-US" sz="3600" dirty="0" smtClean="0"/>
                  <a:t> of a sphere. Calculate </a:t>
                </a:r>
                <a:br>
                  <a:rPr lang="en-US" sz="3600" dirty="0" smtClean="0"/>
                </a:br>
                <a:r>
                  <a:rPr lang="en-US" sz="3600" dirty="0" smtClean="0"/>
                  <a:t>the volume of ice cream </a:t>
                </a:r>
                <a:br>
                  <a:rPr lang="en-US" sz="3600" dirty="0" smtClean="0"/>
                </a:br>
                <a:r>
                  <a:rPr lang="en-US" sz="3600" dirty="0" smtClean="0"/>
                  <a:t>that could fill one cone </a:t>
                </a:r>
                <a:br>
                  <a:rPr lang="en-US" sz="3600" dirty="0" smtClean="0"/>
                </a:br>
                <a:r>
                  <a:rPr lang="en-US" sz="3600" dirty="0" smtClean="0"/>
                  <a:t>with one scoop on top.</a:t>
                </a:r>
                <a:br>
                  <a:rPr lang="en-US" sz="3600" dirty="0" smtClean="0"/>
                </a:br>
                <a:r>
                  <a:rPr lang="en-US" sz="1200" dirty="0"/>
                  <a:t/>
                </a:r>
                <a:br>
                  <a:rPr lang="en-US" sz="1200" dirty="0"/>
                </a:br>
                <a:r>
                  <a:rPr lang="en-US" sz="3600" dirty="0" smtClean="0"/>
                  <a:t>Formulas: </a:t>
                </a:r>
                <a:br>
                  <a:rPr lang="en-US" sz="3600" dirty="0" smtClean="0"/>
                </a:br>
                <a:r>
                  <a:rPr lang="en-US" sz="3600" dirty="0" smtClean="0"/>
                  <a:t>Volume of a cone: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m:t>
                        </m:r>
                      </m:num>
                      <m:den>
                        <m:r>
                          <a:rPr lang="en-US" sz="3600" b="0" i="1" smtClean="0">
                            <a:latin typeface="Cambria Math" panose="02040503050406030204" pitchFamily="18" charset="0"/>
                          </a:rPr>
                          <m:t>3</m:t>
                        </m:r>
                      </m:den>
                    </m:f>
                    <m:r>
                      <a:rPr lang="en-US" sz="3600" i="1" smtClean="0">
                        <a:latin typeface="Cambria Math" panose="02040503050406030204" pitchFamily="18" charset="0"/>
                        <a:ea typeface="Cambria Math" panose="02040503050406030204" pitchFamily="18" charset="0"/>
                      </a:rPr>
                      <m:t>𝜋</m:t>
                    </m:r>
                    <m:sSup>
                      <m:sSupPr>
                        <m:ctrlPr>
                          <a:rPr lang="en-US" sz="3600" i="1" smtClean="0">
                            <a:latin typeface="Cambria Math" panose="02040503050406030204" pitchFamily="18" charset="0"/>
                            <a:ea typeface="Cambria Math" panose="02040503050406030204" pitchFamily="18" charset="0"/>
                          </a:rPr>
                        </m:ctrlPr>
                      </m:sSupPr>
                      <m:e>
                        <m:r>
                          <a:rPr lang="en-US" sz="3600" b="0" i="1" smtClean="0">
                            <a:latin typeface="Cambria Math" panose="02040503050406030204" pitchFamily="18" charset="0"/>
                            <a:ea typeface="Cambria Math" panose="02040503050406030204" pitchFamily="18" charset="0"/>
                          </a:rPr>
                          <m:t>𝑟</m:t>
                        </m:r>
                      </m:e>
                      <m:sup>
                        <m:r>
                          <a:rPr lang="en-US" sz="3600" b="0" i="1" smtClean="0">
                            <a:latin typeface="Cambria Math" panose="02040503050406030204" pitchFamily="18" charset="0"/>
                            <a:ea typeface="Cambria Math" panose="02040503050406030204" pitchFamily="18" charset="0"/>
                          </a:rPr>
                          <m:t>2</m:t>
                        </m:r>
                      </m:sup>
                    </m:sSup>
                    <m:r>
                      <a:rPr lang="en-US" sz="3600" b="0" i="1" smtClean="0">
                        <a:latin typeface="Cambria Math" panose="02040503050406030204" pitchFamily="18" charset="0"/>
                        <a:ea typeface="Cambria Math" panose="02040503050406030204" pitchFamily="18" charset="0"/>
                      </a:rPr>
                      <m:t>h</m:t>
                    </m:r>
                  </m:oMath>
                </a14:m>
                <a:r>
                  <a:rPr lang="en-US" sz="3600" b="0" dirty="0" smtClean="0">
                    <a:ea typeface="Cambria Math" panose="02040503050406030204" pitchFamily="18" charset="0"/>
                  </a:rPr>
                  <a:t/>
                </a:r>
                <a:br>
                  <a:rPr lang="en-US" sz="3600" b="0" dirty="0" smtClean="0">
                    <a:ea typeface="Cambria Math" panose="02040503050406030204" pitchFamily="18" charset="0"/>
                  </a:rPr>
                </a:br>
                <a:r>
                  <a:rPr lang="en-US" sz="3600" b="0" dirty="0" smtClean="0">
                    <a:ea typeface="Cambria Math" panose="02040503050406030204" pitchFamily="18" charset="0"/>
                  </a:rPr>
                  <a:t>Volume of a sphere: </a:t>
                </a:r>
                <a14:m>
                  <m:oMath xmlns:m="http://schemas.openxmlformats.org/officeDocument/2006/math">
                    <m:f>
                      <m:fPr>
                        <m:ctrlPr>
                          <a:rPr lang="en-US" sz="3600" i="1">
                            <a:latin typeface="Cambria Math" panose="02040503050406030204" pitchFamily="18" charset="0"/>
                          </a:rPr>
                        </m:ctrlPr>
                      </m:fPr>
                      <m:num>
                        <m:r>
                          <a:rPr lang="en-US" sz="3600" b="0" i="1" smtClean="0">
                            <a:latin typeface="Cambria Math" panose="02040503050406030204" pitchFamily="18" charset="0"/>
                          </a:rPr>
                          <m:t>4</m:t>
                        </m:r>
                      </m:num>
                      <m:den>
                        <m:r>
                          <a:rPr lang="en-US" sz="3600" i="1">
                            <a:latin typeface="Cambria Math" panose="02040503050406030204" pitchFamily="18" charset="0"/>
                          </a:rPr>
                          <m:t>3</m:t>
                        </m:r>
                      </m:den>
                    </m:f>
                    <m:r>
                      <a:rPr lang="en-US" sz="3600" i="1">
                        <a:latin typeface="Cambria Math" panose="02040503050406030204" pitchFamily="18" charset="0"/>
                        <a:ea typeface="Cambria Math" panose="02040503050406030204" pitchFamily="18" charset="0"/>
                      </a:rPr>
                      <m:t>𝜋</m:t>
                    </m:r>
                    <m:sSup>
                      <m:sSupPr>
                        <m:ctrlPr>
                          <a:rPr lang="en-US" sz="3600" i="1">
                            <a:latin typeface="Cambria Math" panose="02040503050406030204" pitchFamily="18" charset="0"/>
                            <a:ea typeface="Cambria Math" panose="02040503050406030204" pitchFamily="18" charset="0"/>
                          </a:rPr>
                        </m:ctrlPr>
                      </m:sSupPr>
                      <m:e>
                        <m:r>
                          <a:rPr lang="en-US" sz="3600" i="1">
                            <a:latin typeface="Cambria Math" panose="02040503050406030204" pitchFamily="18" charset="0"/>
                            <a:ea typeface="Cambria Math" panose="02040503050406030204" pitchFamily="18" charset="0"/>
                          </a:rPr>
                          <m:t>𝑟</m:t>
                        </m:r>
                      </m:e>
                      <m:sup>
                        <m:r>
                          <a:rPr lang="en-US" sz="3600" b="0" i="1" smtClean="0">
                            <a:latin typeface="Cambria Math" panose="02040503050406030204" pitchFamily="18" charset="0"/>
                            <a:ea typeface="Cambria Math" panose="02040503050406030204" pitchFamily="18" charset="0"/>
                          </a:rPr>
                          <m:t>3</m:t>
                        </m:r>
                      </m:sup>
                    </m:sSup>
                  </m:oMath>
                </a14:m>
                <a:r>
                  <a:rPr lang="en-US" sz="3600" dirty="0" smtClean="0"/>
                  <a:t/>
                </a:r>
                <a:br>
                  <a:rPr lang="en-US" sz="3600" dirty="0" smtClean="0"/>
                </a:br>
                <a:r>
                  <a:rPr lang="en-US" sz="3600" dirty="0"/>
                  <a:t/>
                </a:r>
                <a:br>
                  <a:rPr lang="en-US" sz="3600" dirty="0"/>
                </a:br>
                <a:endParaRPr lang="en-US" sz="36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152400" y="3200400"/>
                <a:ext cx="8256458" cy="1143000"/>
              </a:xfrm>
              <a:blipFill rotWithShape="0">
                <a:blip r:embed="rId2"/>
                <a:stretch>
                  <a:fillRect l="-2216" t="-262766" b="-169149"/>
                </a:stretch>
              </a:blipFill>
            </p:spPr>
            <p:txBody>
              <a:bodyPr/>
              <a:lstStyle/>
              <a:p>
                <a:r>
                  <a:rPr lang="en-US">
                    <a:noFill/>
                  </a:rPr>
                  <a:t> </a:t>
                </a:r>
              </a:p>
            </p:txBody>
          </p:sp>
        </mc:Fallback>
      </mc:AlternateContent>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77200" y="5181600"/>
            <a:ext cx="1066800" cy="997826"/>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7392" y="381000"/>
            <a:ext cx="3946608" cy="3200400"/>
          </a:xfrm>
          <a:prstGeom prst="rect">
            <a:avLst/>
          </a:prstGeom>
        </p:spPr>
      </p:pic>
    </p:spTree>
    <p:extLst>
      <p:ext uri="{BB962C8B-B14F-4D97-AF65-F5344CB8AC3E}">
        <p14:creationId xmlns:p14="http://schemas.microsoft.com/office/powerpoint/2010/main" val="421985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1447800"/>
            <a:ext cx="7620000" cy="1143000"/>
          </a:xfrm>
        </p:spPr>
        <p:txBody>
          <a:bodyPr>
            <a:noAutofit/>
          </a:bodyPr>
          <a:lstStyle/>
          <a:p>
            <a:r>
              <a:rPr lang="en-US" sz="4000" dirty="0" smtClean="0"/>
              <a:t>Irrational Number – </a:t>
            </a:r>
            <a:r>
              <a:rPr lang="en-US" sz="3000" dirty="0" smtClean="0"/>
              <a:t/>
            </a:r>
            <a:br>
              <a:rPr lang="en-US" sz="3000" dirty="0" smtClean="0"/>
            </a:br>
            <a:r>
              <a:rPr lang="en-US" sz="3000" dirty="0"/>
              <a:t/>
            </a:r>
            <a:br>
              <a:rPr lang="en-US" sz="3000" dirty="0"/>
            </a:br>
            <a:r>
              <a:rPr lang="en-US" sz="3200" dirty="0"/>
              <a:t>Use a calculator to find the 8 irrational numbers below:</a:t>
            </a:r>
            <a:r>
              <a:rPr lang="en-US" sz="3000" dirty="0" smtClean="0"/>
              <a:t/>
            </a:r>
            <a:br>
              <a:rPr lang="en-US" sz="3000" dirty="0" smtClean="0"/>
            </a:br>
            <a:r>
              <a:rPr lang="en-US" sz="3000" dirty="0"/>
              <a:t/>
            </a:r>
            <a:br>
              <a:rPr lang="en-US" sz="3000" dirty="0"/>
            </a:br>
            <a:endParaRPr lang="en-US" sz="3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77100" y="0"/>
            <a:ext cx="1866900" cy="1562100"/>
          </a:xfrm>
        </p:spPr>
      </p:pic>
      <p:sp>
        <p:nvSpPr>
          <p:cNvPr id="5" name="TextBox 4"/>
          <p:cNvSpPr txBox="1"/>
          <p:nvPr/>
        </p:nvSpPr>
        <p:spPr>
          <a:xfrm>
            <a:off x="3505200" y="0"/>
            <a:ext cx="3352800" cy="707886"/>
          </a:xfrm>
          <a:prstGeom prst="rect">
            <a:avLst/>
          </a:prstGeom>
          <a:noFill/>
        </p:spPr>
        <p:txBody>
          <a:bodyPr wrap="square" rtlCol="0">
            <a:spAutoFit/>
          </a:bodyPr>
          <a:lstStyle/>
          <a:p>
            <a:r>
              <a:rPr lang="en-US" sz="4000" dirty="0" smtClean="0"/>
              <a:t>Dailies Set #15</a:t>
            </a:r>
            <a:endParaRPr lang="en-US" sz="4000"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911899402"/>
                  </p:ext>
                </p:extLst>
              </p:nvPr>
            </p:nvGraphicFramePr>
            <p:xfrm>
              <a:off x="1905000" y="2590800"/>
              <a:ext cx="4724400" cy="3796984"/>
            </p:xfrm>
            <a:graphic>
              <a:graphicData uri="http://schemas.openxmlformats.org/drawingml/2006/table">
                <a:tbl>
                  <a:tblPr firstRow="1" bandRow="1">
                    <a:tableStyleId>{5C22544A-7EE6-4342-B048-85BDC9FD1C3A}</a:tableStyleId>
                  </a:tblPr>
                  <a:tblGrid>
                    <a:gridCol w="1181100"/>
                    <a:gridCol w="1181100"/>
                    <a:gridCol w="1181100"/>
                    <a:gridCol w="1181100"/>
                  </a:tblGrid>
                  <a:tr h="666750">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𝟑𝟓</m:t>
                                    </m:r>
                                  </m:e>
                                </m:rad>
                              </m:oMath>
                            </m:oMathPara>
                          </a14:m>
                          <a:endParaRPr lang="en-US" sz="3000" dirty="0"/>
                        </a:p>
                      </a:txBody>
                      <a:tcPr/>
                    </a:tc>
                    <a:tc>
                      <a:txBody>
                        <a:bodyPr/>
                        <a:lstStyle/>
                        <a:p>
                          <a:pPr algn="ctr"/>
                          <a:r>
                            <a:rPr lang="en-US" sz="3000" dirty="0" smtClean="0"/>
                            <a:t>9.25</a:t>
                          </a:r>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𝟐</m:t>
                                    </m:r>
                                  </m:e>
                                </m:rad>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3000" i="1" smtClean="0">
                                        <a:latin typeface="Cambria Math" panose="02040503050406030204" pitchFamily="18" charset="0"/>
                                      </a:rPr>
                                    </m:ctrlPr>
                                  </m:fPr>
                                  <m:num>
                                    <m:r>
                                      <a:rPr lang="en-US" sz="3000" b="0" i="1" smtClean="0">
                                        <a:latin typeface="Cambria Math"/>
                                      </a:rPr>
                                      <m:t>22</m:t>
                                    </m:r>
                                  </m:num>
                                  <m:den>
                                    <m:r>
                                      <a:rPr lang="en-US" sz="3000" b="0" i="1" smtClean="0">
                                        <a:latin typeface="Cambria Math"/>
                                      </a:rPr>
                                      <m:t>7</m:t>
                                    </m:r>
                                  </m:den>
                                </m:f>
                              </m:oMath>
                            </m:oMathPara>
                          </a14:m>
                          <a:endParaRPr lang="en-US" sz="3000" dirty="0"/>
                        </a:p>
                      </a:txBody>
                      <a:tcPr/>
                    </a:tc>
                  </a:tr>
                  <a:tr h="666750">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𝟕𝟐</m:t>
                                    </m:r>
                                  </m:e>
                                </m:rad>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
                                  <a:rPr lang="en-US" sz="4000" i="1" smtClean="0">
                                    <a:latin typeface="Cambria Math"/>
                                    <a:ea typeface="Cambria Math"/>
                                  </a:rPr>
                                  <m:t>𝜋</m:t>
                                </m:r>
                              </m:oMath>
                            </m:oMathPara>
                          </a14:m>
                          <a:endParaRPr lang="en-US" sz="4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3000" i="1" smtClean="0">
                                        <a:latin typeface="Cambria Math" panose="02040503050406030204" pitchFamily="18" charset="0"/>
                                      </a:rPr>
                                    </m:ctrlPr>
                                  </m:fPr>
                                  <m:num>
                                    <m:r>
                                      <a:rPr lang="en-US" sz="3000" b="0" i="1" smtClean="0">
                                        <a:latin typeface="Cambria Math"/>
                                      </a:rPr>
                                      <m:t>14</m:t>
                                    </m:r>
                                  </m:num>
                                  <m:den>
                                    <m:r>
                                      <a:rPr lang="en-US" sz="3000" b="0" i="1" smtClean="0">
                                        <a:latin typeface="Cambria Math"/>
                                      </a:rPr>
                                      <m:t>15</m:t>
                                    </m:r>
                                  </m:den>
                                </m:f>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𝟒</m:t>
                                    </m:r>
                                  </m:e>
                                </m:rad>
                              </m:oMath>
                            </m:oMathPara>
                          </a14:m>
                          <a:endParaRPr lang="en-US" sz="3000" dirty="0"/>
                        </a:p>
                      </a:txBody>
                      <a:tcPr/>
                    </a:tc>
                  </a:tr>
                  <a:tr h="666750">
                    <a:tc>
                      <a:txBody>
                        <a:bodyPr/>
                        <a:lstStyle/>
                        <a:p>
                          <a:pPr algn="ctr"/>
                          <a14:m>
                            <m:oMathPara xmlns:m="http://schemas.openxmlformats.org/officeDocument/2006/math">
                              <m:oMathParaPr>
                                <m:jc m:val="centerGroup"/>
                              </m:oMathParaPr>
                              <m:oMath xmlns:m="http://schemas.openxmlformats.org/officeDocument/2006/math">
                                <m:f>
                                  <m:fPr>
                                    <m:ctrlPr>
                                      <a:rPr lang="en-US" sz="3000" i="1" smtClean="0">
                                        <a:latin typeface="Cambria Math" panose="02040503050406030204" pitchFamily="18" charset="0"/>
                                      </a:rPr>
                                    </m:ctrlPr>
                                  </m:fPr>
                                  <m:num>
                                    <m:r>
                                      <a:rPr lang="en-US" sz="3000" b="0" i="1" smtClean="0">
                                        <a:latin typeface="Cambria Math"/>
                                      </a:rPr>
                                      <m:t>3</m:t>
                                    </m:r>
                                  </m:num>
                                  <m:den>
                                    <m:r>
                                      <a:rPr lang="en-US" sz="3000" b="0" i="1" smtClean="0">
                                        <a:latin typeface="Cambria Math"/>
                                      </a:rPr>
                                      <m:t>11</m:t>
                                    </m:r>
                                  </m:den>
                                </m:f>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𝟏𝟔</m:t>
                                    </m:r>
                                  </m:e>
                                </m:rad>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𝟏𝟖</m:t>
                                    </m:r>
                                  </m:e>
                                </m:rad>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𝟒</m:t>
                                    </m:r>
                                    <m:r>
                                      <a:rPr lang="en-US" sz="3000" b="1" i="1" smtClean="0">
                                        <a:latin typeface="Cambria Math"/>
                                      </a:rPr>
                                      <m:t>.</m:t>
                                    </m:r>
                                    <m:r>
                                      <a:rPr lang="en-US" sz="3000" b="1" i="1" smtClean="0">
                                        <a:latin typeface="Cambria Math"/>
                                      </a:rPr>
                                      <m:t>𝟓</m:t>
                                    </m:r>
                                  </m:e>
                                </m:rad>
                              </m:oMath>
                            </m:oMathPara>
                          </a14:m>
                          <a:endParaRPr lang="en-US" sz="3000" dirty="0"/>
                        </a:p>
                      </a:txBody>
                      <a:tcPr/>
                    </a:tc>
                  </a:tr>
                  <a:tr h="666750">
                    <a:tc>
                      <a:txBody>
                        <a:bodyPr/>
                        <a:lstStyle/>
                        <a:p>
                          <a:pPr algn="ctr"/>
                          <a:r>
                            <a:rPr lang="en-US" sz="3000" dirty="0" smtClean="0"/>
                            <a:t>5</a:t>
                          </a:r>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en-US" sz="3000" i="1" smtClean="0">
                                        <a:latin typeface="Cambria Math" panose="02040503050406030204" pitchFamily="18" charset="0"/>
                                      </a:rPr>
                                    </m:ctrlPr>
                                  </m:fPr>
                                  <m:num>
                                    <m:r>
                                      <a:rPr lang="en-US" sz="3000" b="0" i="1" smtClean="0">
                                        <a:latin typeface="Cambria Math"/>
                                      </a:rPr>
                                      <m:t>3</m:t>
                                    </m:r>
                                  </m:num>
                                  <m:den>
                                    <m:r>
                                      <a:rPr lang="en-US" sz="3000" b="0" i="1" smtClean="0">
                                        <a:latin typeface="Cambria Math"/>
                                      </a:rPr>
                                      <m:t>9</m:t>
                                    </m:r>
                                  </m:den>
                                </m:f>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𝟗𝟗</m:t>
                                    </m:r>
                                  </m:e>
                                </m:rad>
                              </m:oMath>
                            </m:oMathPara>
                          </a14:m>
                          <a:endParaRPr lang="en-US" sz="3000" dirty="0"/>
                        </a:p>
                      </a:txBody>
                      <a:tcPr/>
                    </a:tc>
                    <a:tc>
                      <a:txBody>
                        <a:bodyPr/>
                        <a:lstStyle/>
                        <a:p>
                          <a:pPr algn="ctr"/>
                          <a14:m>
                            <m:oMathPara xmlns:m="http://schemas.openxmlformats.org/officeDocument/2006/math">
                              <m:oMathParaPr>
                                <m:jc m:val="centerGroup"/>
                              </m:oMathParaPr>
                              <m:oMath xmlns:m="http://schemas.openxmlformats.org/officeDocument/2006/math">
                                <m:rad>
                                  <m:radPr>
                                    <m:degHide m:val="on"/>
                                    <m:ctrlPr>
                                      <a:rPr lang="en-US" sz="3000" i="1" smtClean="0">
                                        <a:latin typeface="Cambria Math" panose="02040503050406030204" pitchFamily="18" charset="0"/>
                                      </a:rPr>
                                    </m:ctrlPr>
                                  </m:radPr>
                                  <m:deg/>
                                  <m:e>
                                    <m:r>
                                      <a:rPr lang="en-US" sz="3000" b="1" i="1" smtClean="0">
                                        <a:latin typeface="Cambria Math"/>
                                      </a:rPr>
                                      <m:t>𝟏𝟎𝟎</m:t>
                                    </m:r>
                                  </m:e>
                                </m:rad>
                              </m:oMath>
                            </m:oMathPara>
                          </a14:m>
                          <a:endParaRPr lang="en-US" sz="3000" dirty="0"/>
                        </a:p>
                      </a:txBody>
                      <a:tcPr/>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911899402"/>
                  </p:ext>
                </p:extLst>
              </p:nvPr>
            </p:nvGraphicFramePr>
            <p:xfrm>
              <a:off x="1905000" y="2590800"/>
              <a:ext cx="4724400" cy="3796984"/>
            </p:xfrm>
            <a:graphic>
              <a:graphicData uri="http://schemas.openxmlformats.org/drawingml/2006/table">
                <a:tbl>
                  <a:tblPr firstRow="1" bandRow="1">
                    <a:tableStyleId>{5C22544A-7EE6-4342-B048-85BDC9FD1C3A}</a:tableStyleId>
                  </a:tblPr>
                  <a:tblGrid>
                    <a:gridCol w="1181100"/>
                    <a:gridCol w="1181100"/>
                    <a:gridCol w="1181100"/>
                    <a:gridCol w="1181100"/>
                  </a:tblGrid>
                  <a:tr h="948754">
                    <a:tc>
                      <a:txBody>
                        <a:bodyPr/>
                        <a:lstStyle/>
                        <a:p>
                          <a:endParaRPr lang="en-US"/>
                        </a:p>
                      </a:txBody>
                      <a:tcPr>
                        <a:blipFill rotWithShape="0">
                          <a:blip r:embed="rId3"/>
                          <a:stretch>
                            <a:fillRect l="-515" t="-7692" r="-302062" b="-300641"/>
                          </a:stretch>
                        </a:blipFill>
                      </a:tcPr>
                    </a:tc>
                    <a:tc>
                      <a:txBody>
                        <a:bodyPr/>
                        <a:lstStyle/>
                        <a:p>
                          <a:pPr algn="ctr"/>
                          <a:r>
                            <a:rPr lang="en-US" sz="3000" dirty="0" smtClean="0"/>
                            <a:t>9.25</a:t>
                          </a:r>
                          <a:endParaRPr lang="en-US" sz="3000" dirty="0"/>
                        </a:p>
                      </a:txBody>
                      <a:tcPr/>
                    </a:tc>
                    <a:tc>
                      <a:txBody>
                        <a:bodyPr/>
                        <a:lstStyle/>
                        <a:p>
                          <a:endParaRPr lang="en-US"/>
                        </a:p>
                      </a:txBody>
                      <a:tcPr>
                        <a:blipFill rotWithShape="0">
                          <a:blip r:embed="rId3"/>
                          <a:stretch>
                            <a:fillRect l="-200515" t="-7692" r="-102062" b="-300641"/>
                          </a:stretch>
                        </a:blipFill>
                      </a:tcPr>
                    </a:tc>
                    <a:tc>
                      <a:txBody>
                        <a:bodyPr/>
                        <a:lstStyle/>
                        <a:p>
                          <a:endParaRPr lang="en-US"/>
                        </a:p>
                      </a:txBody>
                      <a:tcPr>
                        <a:blipFill rotWithShape="0">
                          <a:blip r:embed="rId3"/>
                          <a:stretch>
                            <a:fillRect l="-300515" t="-7692" r="-2062" b="-300641"/>
                          </a:stretch>
                        </a:blipFill>
                      </a:tcPr>
                    </a:tc>
                  </a:tr>
                  <a:tr h="950405">
                    <a:tc>
                      <a:txBody>
                        <a:bodyPr/>
                        <a:lstStyle/>
                        <a:p>
                          <a:endParaRPr lang="en-US"/>
                        </a:p>
                      </a:txBody>
                      <a:tcPr>
                        <a:blipFill rotWithShape="0">
                          <a:blip r:embed="rId3"/>
                          <a:stretch>
                            <a:fillRect l="-515" t="-107692" r="-302062" b="-200641"/>
                          </a:stretch>
                        </a:blipFill>
                      </a:tcPr>
                    </a:tc>
                    <a:tc>
                      <a:txBody>
                        <a:bodyPr/>
                        <a:lstStyle/>
                        <a:p>
                          <a:endParaRPr lang="en-US"/>
                        </a:p>
                      </a:txBody>
                      <a:tcPr>
                        <a:blipFill rotWithShape="0">
                          <a:blip r:embed="rId3"/>
                          <a:stretch>
                            <a:fillRect l="-100515" t="-107692" r="-202062" b="-200641"/>
                          </a:stretch>
                        </a:blipFill>
                      </a:tcPr>
                    </a:tc>
                    <a:tc>
                      <a:txBody>
                        <a:bodyPr/>
                        <a:lstStyle/>
                        <a:p>
                          <a:endParaRPr lang="en-US"/>
                        </a:p>
                      </a:txBody>
                      <a:tcPr>
                        <a:blipFill rotWithShape="0">
                          <a:blip r:embed="rId3"/>
                          <a:stretch>
                            <a:fillRect l="-200515" t="-107692" r="-102062" b="-200641"/>
                          </a:stretch>
                        </a:blipFill>
                      </a:tcPr>
                    </a:tc>
                    <a:tc>
                      <a:txBody>
                        <a:bodyPr/>
                        <a:lstStyle/>
                        <a:p>
                          <a:endParaRPr lang="en-US"/>
                        </a:p>
                      </a:txBody>
                      <a:tcPr>
                        <a:blipFill rotWithShape="0">
                          <a:blip r:embed="rId3"/>
                          <a:stretch>
                            <a:fillRect l="-300515" t="-107692" r="-2062" b="-200641"/>
                          </a:stretch>
                        </a:blipFill>
                      </a:tcPr>
                    </a:tc>
                  </a:tr>
                  <a:tr h="947420">
                    <a:tc>
                      <a:txBody>
                        <a:bodyPr/>
                        <a:lstStyle/>
                        <a:p>
                          <a:endParaRPr lang="en-US"/>
                        </a:p>
                      </a:txBody>
                      <a:tcPr>
                        <a:blipFill rotWithShape="0">
                          <a:blip r:embed="rId3"/>
                          <a:stretch>
                            <a:fillRect l="-515" t="-209032" r="-302062" b="-101935"/>
                          </a:stretch>
                        </a:blipFill>
                      </a:tcPr>
                    </a:tc>
                    <a:tc>
                      <a:txBody>
                        <a:bodyPr/>
                        <a:lstStyle/>
                        <a:p>
                          <a:endParaRPr lang="en-US"/>
                        </a:p>
                      </a:txBody>
                      <a:tcPr>
                        <a:blipFill rotWithShape="0">
                          <a:blip r:embed="rId3"/>
                          <a:stretch>
                            <a:fillRect l="-100515" t="-209032" r="-202062" b="-101935"/>
                          </a:stretch>
                        </a:blipFill>
                      </a:tcPr>
                    </a:tc>
                    <a:tc>
                      <a:txBody>
                        <a:bodyPr/>
                        <a:lstStyle/>
                        <a:p>
                          <a:endParaRPr lang="en-US"/>
                        </a:p>
                      </a:txBody>
                      <a:tcPr>
                        <a:blipFill rotWithShape="0">
                          <a:blip r:embed="rId3"/>
                          <a:stretch>
                            <a:fillRect l="-200515" t="-209032" r="-102062" b="-101935"/>
                          </a:stretch>
                        </a:blipFill>
                      </a:tcPr>
                    </a:tc>
                    <a:tc>
                      <a:txBody>
                        <a:bodyPr/>
                        <a:lstStyle/>
                        <a:p>
                          <a:endParaRPr lang="en-US"/>
                        </a:p>
                      </a:txBody>
                      <a:tcPr>
                        <a:blipFill rotWithShape="0">
                          <a:blip r:embed="rId3"/>
                          <a:stretch>
                            <a:fillRect l="-300515" t="-209032" r="-2062" b="-101935"/>
                          </a:stretch>
                        </a:blipFill>
                      </a:tcPr>
                    </a:tc>
                  </a:tr>
                  <a:tr h="950405">
                    <a:tc>
                      <a:txBody>
                        <a:bodyPr/>
                        <a:lstStyle/>
                        <a:p>
                          <a:pPr algn="ctr"/>
                          <a:r>
                            <a:rPr lang="en-US" sz="3000" dirty="0" smtClean="0"/>
                            <a:t>5</a:t>
                          </a:r>
                          <a:endParaRPr lang="en-US" sz="3000" dirty="0"/>
                        </a:p>
                      </a:txBody>
                      <a:tcPr/>
                    </a:tc>
                    <a:tc>
                      <a:txBody>
                        <a:bodyPr/>
                        <a:lstStyle/>
                        <a:p>
                          <a:endParaRPr lang="en-US"/>
                        </a:p>
                      </a:txBody>
                      <a:tcPr>
                        <a:blipFill rotWithShape="0">
                          <a:blip r:embed="rId3"/>
                          <a:stretch>
                            <a:fillRect l="-100515" t="-307051" r="-202062" b="-1282"/>
                          </a:stretch>
                        </a:blipFill>
                      </a:tcPr>
                    </a:tc>
                    <a:tc>
                      <a:txBody>
                        <a:bodyPr/>
                        <a:lstStyle/>
                        <a:p>
                          <a:endParaRPr lang="en-US"/>
                        </a:p>
                      </a:txBody>
                      <a:tcPr>
                        <a:blipFill rotWithShape="0">
                          <a:blip r:embed="rId3"/>
                          <a:stretch>
                            <a:fillRect l="-200515" t="-307051" r="-102062" b="-1282"/>
                          </a:stretch>
                        </a:blipFill>
                      </a:tcPr>
                    </a:tc>
                    <a:tc>
                      <a:txBody>
                        <a:bodyPr/>
                        <a:lstStyle/>
                        <a:p>
                          <a:endParaRPr lang="en-US"/>
                        </a:p>
                      </a:txBody>
                      <a:tcPr>
                        <a:blipFill rotWithShape="0">
                          <a:blip r:embed="rId3"/>
                          <a:stretch>
                            <a:fillRect l="-300515" t="-307051" r="-2062" b="-1282"/>
                          </a:stretch>
                        </a:blipFill>
                      </a:tcPr>
                    </a:tc>
                  </a:tr>
                </a:tbl>
              </a:graphicData>
            </a:graphic>
          </p:graphicFrame>
        </mc:Fallback>
      </mc:AlternateContent>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28800" y="2286000"/>
            <a:ext cx="6934200" cy="1143000"/>
          </a:xfrm>
        </p:spPr>
        <p:txBody>
          <a:bodyPr>
            <a:noAutofit/>
          </a:bodyPr>
          <a:lstStyle/>
          <a:p>
            <a:r>
              <a:rPr lang="en-US" sz="3600" dirty="0" smtClean="0"/>
              <a:t>Prime Number – </a:t>
            </a:r>
            <a:br>
              <a:rPr lang="en-US" sz="3600" dirty="0" smtClean="0"/>
            </a:br>
            <a:r>
              <a:rPr lang="en-US" sz="3600" dirty="0"/>
              <a:t/>
            </a:r>
            <a:br>
              <a:rPr lang="en-US" sz="3600" dirty="0"/>
            </a:br>
            <a:r>
              <a:rPr lang="en-US" sz="3600" dirty="0" smtClean="0"/>
              <a:t> James and Harley’s teacher asks them to find the sum of the first ten prime numbers. James believes the sum is 101. Harley believes the sum is 129. Prove who, if either, is correct.</a:t>
            </a: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771" y="19594"/>
            <a:ext cx="1762125" cy="2590800"/>
          </a:xfrm>
        </p:spPr>
      </p:pic>
    </p:spTree>
    <p:extLst>
      <p:ext uri="{BB962C8B-B14F-4D97-AF65-F5344CB8AC3E}">
        <p14:creationId xmlns:p14="http://schemas.microsoft.com/office/powerpoint/2010/main" val="738246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8229600" cy="1143000"/>
          </a:xfrm>
        </p:spPr>
        <p:txBody>
          <a:bodyPr>
            <a:normAutofit fontScale="90000"/>
          </a:bodyPr>
          <a:lstStyle/>
          <a:p>
            <a:r>
              <a:rPr lang="en-US" dirty="0" smtClean="0"/>
              <a:t>Percent Increase – </a:t>
            </a:r>
            <a:br>
              <a:rPr lang="en-US" dirty="0" smtClean="0"/>
            </a:br>
            <a:r>
              <a:rPr lang="en-US" dirty="0"/>
              <a:t/>
            </a:r>
            <a:br>
              <a:rPr lang="en-US" dirty="0"/>
            </a:br>
            <a:r>
              <a:rPr lang="en-US" dirty="0" smtClean="0"/>
              <a:t>Walmart carries Mickey Mouse Clubhouse DVDs. They purchase them wholesale for $8.50 each. They then sell them for $12.92. By what percent has Walmart increased the price of their item?</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14875"/>
            <a:ext cx="2143125" cy="2143125"/>
          </a:xfrm>
        </p:spPr>
      </p:pic>
      <p:sp>
        <p:nvSpPr>
          <p:cNvPr id="3" name="AutoShape 2" descr="http://t0.gstatic.com/images?q=tbn:ANd9GcTnVUzFETHW2bJxXQgxTEhBOj-Xa2sM5tB4k-coi0nXGKPaMuys"/>
          <p:cNvSpPr>
            <a:spLocks noChangeAspect="1" noChangeArrowheads="1"/>
          </p:cNvSpPr>
          <p:nvPr/>
        </p:nvSpPr>
        <p:spPr bwMode="auto">
          <a:xfrm>
            <a:off x="155575" y="-609600"/>
            <a:ext cx="2057400" cy="12763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82075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971800"/>
            <a:ext cx="9144000" cy="1143000"/>
          </a:xfrm>
        </p:spPr>
        <p:txBody>
          <a:bodyPr>
            <a:noAutofit/>
          </a:bodyPr>
          <a:lstStyle/>
          <a:p>
            <a:r>
              <a:rPr lang="en-US" sz="3200" dirty="0" smtClean="0"/>
              <a:t>Simple Interest – </a:t>
            </a:r>
            <a:br>
              <a:rPr lang="en-US" sz="3200" dirty="0" smtClean="0"/>
            </a:br>
            <a:r>
              <a:rPr lang="en-US" sz="3200" dirty="0"/>
              <a:t/>
            </a:r>
            <a:br>
              <a:rPr lang="en-US" sz="3200" dirty="0"/>
            </a:br>
            <a:r>
              <a:rPr lang="en-US" sz="3200" dirty="0" smtClean="0"/>
              <a:t>To purchase a home, Kenley must have a 20% down payment. She plans to purchase a home worth $110,000. Therefore, she needs $22,000 as her down payment. Her parents agree to loan her the money necessary for the down payment and will charge her a simple interest rate of 3%. How much will Kenley have to pay her parents back in all if she plans to pay them back within 6 years? How much should she pay to her parents each month to ensure that the loan is paid off in exactly 10 years?</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86098" y="5562600"/>
            <a:ext cx="957901" cy="1295400"/>
          </a:xfrm>
        </p:spPr>
      </p:pic>
    </p:spTree>
    <p:extLst>
      <p:ext uri="{BB962C8B-B14F-4D97-AF65-F5344CB8AC3E}">
        <p14:creationId xmlns:p14="http://schemas.microsoft.com/office/powerpoint/2010/main" val="2670222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219200"/>
            <a:ext cx="9144000" cy="1143000"/>
          </a:xfrm>
        </p:spPr>
        <p:txBody>
          <a:bodyPr>
            <a:noAutofit/>
          </a:bodyPr>
          <a:lstStyle/>
          <a:p>
            <a:r>
              <a:rPr lang="en-US" sz="3200" dirty="0" smtClean="0"/>
              <a:t>Euler Circuit – </a:t>
            </a:r>
            <a:br>
              <a:rPr lang="en-US" sz="3200" dirty="0" smtClean="0"/>
            </a:br>
            <a:r>
              <a:rPr lang="en-US" sz="1050" dirty="0"/>
              <a:t/>
            </a:r>
            <a:br>
              <a:rPr lang="en-US" sz="1050" dirty="0"/>
            </a:br>
            <a:r>
              <a:rPr lang="en-US" sz="3200" dirty="0" smtClean="0"/>
              <a:t>A remote control is handled by a small circuit board that requires a Euler Circuit in order to maintain power. Which of the following designs could be a sketch of the remote control’s circuit board?</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5334000"/>
            <a:ext cx="821988" cy="1101634"/>
          </a:xfrm>
        </p:spPr>
      </p:pic>
      <p:sp>
        <p:nvSpPr>
          <p:cNvPr id="3" name="Rectangle 2"/>
          <p:cNvSpPr/>
          <p:nvPr/>
        </p:nvSpPr>
        <p:spPr>
          <a:xfrm>
            <a:off x="1066800" y="2743200"/>
            <a:ext cx="1752600" cy="3352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2971800" y="2743200"/>
            <a:ext cx="1752600" cy="3352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889292" y="2743200"/>
            <a:ext cx="1752600" cy="3352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6794292" y="2743200"/>
            <a:ext cx="1752600" cy="33528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1432185" y="3547048"/>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2247900" y="3563287"/>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a:off x="1828800" y="43053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a:off x="1447800"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a:off x="2247900"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3375285" y="3547048"/>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4191000" y="3563287"/>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3771900" y="43053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a:off x="3390900"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p:cNvSpPr/>
          <p:nvPr/>
        </p:nvSpPr>
        <p:spPr>
          <a:xfrm>
            <a:off x="4191000"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p:cNvSpPr/>
          <p:nvPr/>
        </p:nvSpPr>
        <p:spPr>
          <a:xfrm>
            <a:off x="5265920" y="3547048"/>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Oval 18"/>
          <p:cNvSpPr/>
          <p:nvPr/>
        </p:nvSpPr>
        <p:spPr>
          <a:xfrm>
            <a:off x="6081635" y="3563287"/>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Oval 19"/>
          <p:cNvSpPr/>
          <p:nvPr/>
        </p:nvSpPr>
        <p:spPr>
          <a:xfrm>
            <a:off x="5662535" y="43053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Oval 20"/>
          <p:cNvSpPr/>
          <p:nvPr/>
        </p:nvSpPr>
        <p:spPr>
          <a:xfrm>
            <a:off x="5281535"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Oval 21"/>
          <p:cNvSpPr/>
          <p:nvPr/>
        </p:nvSpPr>
        <p:spPr>
          <a:xfrm>
            <a:off x="6081635"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Oval 22"/>
          <p:cNvSpPr/>
          <p:nvPr/>
        </p:nvSpPr>
        <p:spPr>
          <a:xfrm>
            <a:off x="7209020" y="3547048"/>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Oval 23"/>
          <p:cNvSpPr/>
          <p:nvPr/>
        </p:nvSpPr>
        <p:spPr>
          <a:xfrm>
            <a:off x="8024735" y="3563287"/>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Oval 24"/>
          <p:cNvSpPr/>
          <p:nvPr/>
        </p:nvSpPr>
        <p:spPr>
          <a:xfrm>
            <a:off x="7605635" y="43053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Oval 25"/>
          <p:cNvSpPr/>
          <p:nvPr/>
        </p:nvSpPr>
        <p:spPr>
          <a:xfrm>
            <a:off x="7224635"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Oval 26"/>
          <p:cNvSpPr/>
          <p:nvPr/>
        </p:nvSpPr>
        <p:spPr>
          <a:xfrm>
            <a:off x="8024735" y="51054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Freeform 30"/>
          <p:cNvSpPr/>
          <p:nvPr/>
        </p:nvSpPr>
        <p:spPr>
          <a:xfrm>
            <a:off x="2353456" y="3672590"/>
            <a:ext cx="315083"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4334222" y="3647606"/>
            <a:ext cx="315083"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6244074" y="3647605"/>
            <a:ext cx="315083"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8142782" y="3688828"/>
            <a:ext cx="315083"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flipH="1">
            <a:off x="2148926" y="3647604"/>
            <a:ext cx="222041"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flipH="1">
            <a:off x="3231052" y="3647604"/>
            <a:ext cx="222041"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flipH="1">
            <a:off x="5157312" y="3647603"/>
            <a:ext cx="199892"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flipH="1">
            <a:off x="7067932" y="3647602"/>
            <a:ext cx="222041"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flipH="1">
            <a:off x="1251668" y="3647601"/>
            <a:ext cx="222041"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1485778" y="3641355"/>
            <a:ext cx="232743" cy="1543987"/>
          </a:xfrm>
          <a:custGeom>
            <a:avLst/>
            <a:gdLst>
              <a:gd name="connsiteX0" fmla="*/ 0 w 315083"/>
              <a:gd name="connsiteY0" fmla="*/ 0 h 1543987"/>
              <a:gd name="connsiteX1" fmla="*/ 314793 w 315083"/>
              <a:gd name="connsiteY1" fmla="*/ 719528 h 1543987"/>
              <a:gd name="connsiteX2" fmla="*/ 44970 w 315083"/>
              <a:gd name="connsiteY2" fmla="*/ 1543987 h 1543987"/>
            </a:gdLst>
            <a:ahLst/>
            <a:cxnLst>
              <a:cxn ang="0">
                <a:pos x="connsiteX0" y="connsiteY0"/>
              </a:cxn>
              <a:cxn ang="0">
                <a:pos x="connsiteX1" y="connsiteY1"/>
              </a:cxn>
              <a:cxn ang="0">
                <a:pos x="connsiteX2" y="connsiteY2"/>
              </a:cxn>
            </a:cxnLst>
            <a:rect l="l" t="t" r="r" b="b"/>
            <a:pathLst>
              <a:path w="315083" h="1543987">
                <a:moveTo>
                  <a:pt x="0" y="0"/>
                </a:moveTo>
                <a:cubicBezTo>
                  <a:pt x="153649" y="231098"/>
                  <a:pt x="307298" y="462197"/>
                  <a:pt x="314793" y="719528"/>
                </a:cubicBezTo>
                <a:cubicBezTo>
                  <a:pt x="322288" y="976859"/>
                  <a:pt x="183629" y="1260423"/>
                  <a:pt x="44970" y="1543987"/>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0" idx="0"/>
            <a:endCxn id="35" idx="0"/>
          </p:cNvCxnSpPr>
          <p:nvPr/>
        </p:nvCxnSpPr>
        <p:spPr>
          <a:xfrm>
            <a:off x="1485778" y="3641355"/>
            <a:ext cx="885189" cy="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1551253" y="5232815"/>
            <a:ext cx="885189" cy="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3481413" y="3644479"/>
            <a:ext cx="885189" cy="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3511469" y="5218455"/>
            <a:ext cx="885189" cy="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47" name="Straight Connector 46"/>
          <p:cNvCxnSpPr>
            <a:endCxn id="17" idx="5"/>
          </p:cNvCxnSpPr>
          <p:nvPr/>
        </p:nvCxnSpPr>
        <p:spPr>
          <a:xfrm>
            <a:off x="3495012" y="3718183"/>
            <a:ext cx="891110" cy="1582339"/>
          </a:xfrm>
          <a:prstGeom prst="line">
            <a:avLst/>
          </a:prstGeom>
          <a:ln w="38100"/>
        </p:spPr>
        <p:style>
          <a:lnRef idx="1">
            <a:schemeClr val="dk1"/>
          </a:lnRef>
          <a:fillRef idx="0">
            <a:schemeClr val="dk1"/>
          </a:fillRef>
          <a:effectRef idx="0">
            <a:schemeClr val="dk1"/>
          </a:effectRef>
          <a:fontRef idx="minor">
            <a:schemeClr val="tx1"/>
          </a:fontRef>
        </p:style>
      </p:cxnSp>
      <p:cxnSp>
        <p:nvCxnSpPr>
          <p:cNvPr id="49" name="Straight Connector 48"/>
          <p:cNvCxnSpPr>
            <a:endCxn id="16" idx="3"/>
          </p:cNvCxnSpPr>
          <p:nvPr/>
        </p:nvCxnSpPr>
        <p:spPr>
          <a:xfrm flipH="1">
            <a:off x="3424378" y="3690326"/>
            <a:ext cx="895835" cy="1610196"/>
          </a:xfrm>
          <a:prstGeom prst="line">
            <a:avLst/>
          </a:prstGeom>
          <a:ln w="38100"/>
        </p:spPr>
        <p:style>
          <a:lnRef idx="1">
            <a:schemeClr val="dk1"/>
          </a:lnRef>
          <a:fillRef idx="0">
            <a:schemeClr val="dk1"/>
          </a:fillRef>
          <a:effectRef idx="0">
            <a:schemeClr val="dk1"/>
          </a:effectRef>
          <a:fontRef idx="minor">
            <a:schemeClr val="tx1"/>
          </a:fontRef>
        </p:style>
      </p:cxnSp>
      <p:cxnSp>
        <p:nvCxnSpPr>
          <p:cNvPr id="51" name="Straight Connector 50"/>
          <p:cNvCxnSpPr>
            <a:stCxn id="8" idx="5"/>
          </p:cNvCxnSpPr>
          <p:nvPr/>
        </p:nvCxnSpPr>
        <p:spPr>
          <a:xfrm>
            <a:off x="1627307" y="3742170"/>
            <a:ext cx="349402" cy="691357"/>
          </a:xfrm>
          <a:prstGeom prst="line">
            <a:avLst/>
          </a:prstGeom>
          <a:ln w="38100"/>
        </p:spPr>
        <p:style>
          <a:lnRef idx="1">
            <a:schemeClr val="dk1"/>
          </a:lnRef>
          <a:fillRef idx="0">
            <a:schemeClr val="dk1"/>
          </a:fillRef>
          <a:effectRef idx="0">
            <a:schemeClr val="dk1"/>
          </a:effectRef>
          <a:fontRef idx="minor">
            <a:schemeClr val="tx1"/>
          </a:fontRef>
        </p:style>
      </p:cxnSp>
      <p:cxnSp>
        <p:nvCxnSpPr>
          <p:cNvPr id="53" name="Straight Connector 52"/>
          <p:cNvCxnSpPr>
            <a:endCxn id="10" idx="3"/>
          </p:cNvCxnSpPr>
          <p:nvPr/>
        </p:nvCxnSpPr>
        <p:spPr>
          <a:xfrm flipH="1">
            <a:off x="1862278" y="3684522"/>
            <a:ext cx="455320" cy="815900"/>
          </a:xfrm>
          <a:prstGeom prst="line">
            <a:avLst/>
          </a:prstGeom>
          <a:ln w="38100"/>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a:off x="1945895" y="4464042"/>
            <a:ext cx="349402" cy="691357"/>
          </a:xfrm>
          <a:prstGeom prst="line">
            <a:avLst/>
          </a:prstGeom>
          <a:ln w="38100"/>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flipH="1">
            <a:off x="1487390" y="4422536"/>
            <a:ext cx="455320" cy="815900"/>
          </a:xfrm>
          <a:prstGeom prst="line">
            <a:avLst/>
          </a:prstGeom>
          <a:ln w="38100"/>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5387996" y="3663283"/>
            <a:ext cx="891110" cy="1582339"/>
          </a:xfrm>
          <a:prstGeom prst="line">
            <a:avLst/>
          </a:prstGeom>
          <a:ln w="38100"/>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a:off x="5317362" y="3635426"/>
            <a:ext cx="895835" cy="1610196"/>
          </a:xfrm>
          <a:prstGeom prst="line">
            <a:avLst/>
          </a:prstGeom>
          <a:ln w="38100"/>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a:off x="7309271" y="3661966"/>
            <a:ext cx="891110" cy="1582339"/>
          </a:xfrm>
          <a:prstGeom prst="line">
            <a:avLst/>
          </a:prstGeom>
          <a:ln w="38100"/>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a:off x="7304546" y="3602634"/>
            <a:ext cx="895835" cy="1610196"/>
          </a:xfrm>
          <a:prstGeom prst="line">
            <a:avLst/>
          </a:prstGeom>
          <a:ln w="38100"/>
        </p:spPr>
        <p:style>
          <a:lnRef idx="1">
            <a:schemeClr val="dk1"/>
          </a:lnRef>
          <a:fillRef idx="0">
            <a:schemeClr val="dk1"/>
          </a:fillRef>
          <a:effectRef idx="0">
            <a:schemeClr val="dk1"/>
          </a:effectRef>
          <a:fontRef idx="minor">
            <a:schemeClr val="tx1"/>
          </a:fontRef>
        </p:style>
      </p:cxnSp>
      <p:sp>
        <p:nvSpPr>
          <p:cNvPr id="62" name="Freeform 61"/>
          <p:cNvSpPr/>
          <p:nvPr/>
        </p:nvSpPr>
        <p:spPr>
          <a:xfrm>
            <a:off x="5411449" y="3627620"/>
            <a:ext cx="854440" cy="1588957"/>
          </a:xfrm>
          <a:custGeom>
            <a:avLst/>
            <a:gdLst>
              <a:gd name="connsiteX0" fmla="*/ 0 w 854440"/>
              <a:gd name="connsiteY0" fmla="*/ 0 h 1588957"/>
              <a:gd name="connsiteX1" fmla="*/ 344774 w 854440"/>
              <a:gd name="connsiteY1" fmla="*/ 209862 h 1588957"/>
              <a:gd name="connsiteX2" fmla="*/ 389744 w 854440"/>
              <a:gd name="connsiteY2" fmla="*/ 704537 h 1588957"/>
              <a:gd name="connsiteX3" fmla="*/ 434715 w 854440"/>
              <a:gd name="connsiteY3" fmla="*/ 1334124 h 1588957"/>
              <a:gd name="connsiteX4" fmla="*/ 854440 w 854440"/>
              <a:gd name="connsiteY4" fmla="*/ 1588957 h 1588957"/>
              <a:gd name="connsiteX5" fmla="*/ 854440 w 854440"/>
              <a:gd name="connsiteY5" fmla="*/ 1588957 h 158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4440" h="1588957">
                <a:moveTo>
                  <a:pt x="0" y="0"/>
                </a:moveTo>
                <a:cubicBezTo>
                  <a:pt x="139908" y="46219"/>
                  <a:pt x="279817" y="92439"/>
                  <a:pt x="344774" y="209862"/>
                </a:cubicBezTo>
                <a:cubicBezTo>
                  <a:pt x="409731" y="327285"/>
                  <a:pt x="374754" y="517160"/>
                  <a:pt x="389744" y="704537"/>
                </a:cubicBezTo>
                <a:cubicBezTo>
                  <a:pt x="404734" y="891914"/>
                  <a:pt x="357266" y="1186721"/>
                  <a:pt x="434715" y="1334124"/>
                </a:cubicBezTo>
                <a:cubicBezTo>
                  <a:pt x="512164" y="1481527"/>
                  <a:pt x="854440" y="1588957"/>
                  <a:pt x="854440" y="1588957"/>
                </a:cubicBezTo>
                <a:lnTo>
                  <a:pt x="854440" y="1588957"/>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4" name="Freeform 63"/>
          <p:cNvSpPr/>
          <p:nvPr/>
        </p:nvSpPr>
        <p:spPr>
          <a:xfrm>
            <a:off x="5356985" y="3717561"/>
            <a:ext cx="867128" cy="1503915"/>
          </a:xfrm>
          <a:custGeom>
            <a:avLst/>
            <a:gdLst>
              <a:gd name="connsiteX0" fmla="*/ 833953 w 867128"/>
              <a:gd name="connsiteY0" fmla="*/ 0 h 1503915"/>
              <a:gd name="connsiteX1" fmla="*/ 833953 w 867128"/>
              <a:gd name="connsiteY1" fmla="*/ 614596 h 1503915"/>
              <a:gd name="connsiteX2" fmla="*/ 489179 w 867128"/>
              <a:gd name="connsiteY2" fmla="*/ 719528 h 1503915"/>
              <a:gd name="connsiteX3" fmla="*/ 39474 w 867128"/>
              <a:gd name="connsiteY3" fmla="*/ 794478 h 1503915"/>
              <a:gd name="connsiteX4" fmla="*/ 24484 w 867128"/>
              <a:gd name="connsiteY4" fmla="*/ 1409075 h 1503915"/>
              <a:gd name="connsiteX5" fmla="*/ 54464 w 867128"/>
              <a:gd name="connsiteY5" fmla="*/ 1499016 h 1503915"/>
              <a:gd name="connsiteX6" fmla="*/ 39474 w 867128"/>
              <a:gd name="connsiteY6" fmla="*/ 1484026 h 150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8" h="1503915">
                <a:moveTo>
                  <a:pt x="833953" y="0"/>
                </a:moveTo>
                <a:cubicBezTo>
                  <a:pt x="862684" y="247337"/>
                  <a:pt x="891415" y="494675"/>
                  <a:pt x="833953" y="614596"/>
                </a:cubicBezTo>
                <a:cubicBezTo>
                  <a:pt x="776491" y="734517"/>
                  <a:pt x="621592" y="689548"/>
                  <a:pt x="489179" y="719528"/>
                </a:cubicBezTo>
                <a:cubicBezTo>
                  <a:pt x="356766" y="749508"/>
                  <a:pt x="116923" y="679554"/>
                  <a:pt x="39474" y="794478"/>
                </a:cubicBezTo>
                <a:cubicBezTo>
                  <a:pt x="-37975" y="909402"/>
                  <a:pt x="21986" y="1291652"/>
                  <a:pt x="24484" y="1409075"/>
                </a:cubicBezTo>
                <a:cubicBezTo>
                  <a:pt x="26982" y="1526498"/>
                  <a:pt x="51966" y="1486524"/>
                  <a:pt x="54464" y="1499016"/>
                </a:cubicBezTo>
                <a:cubicBezTo>
                  <a:pt x="56962" y="1511508"/>
                  <a:pt x="48218" y="1497767"/>
                  <a:pt x="39474" y="1484026"/>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65" name="Straight Connector 64"/>
          <p:cNvCxnSpPr/>
          <p:nvPr/>
        </p:nvCxnSpPr>
        <p:spPr>
          <a:xfrm>
            <a:off x="5327756" y="3618243"/>
            <a:ext cx="885189" cy="6249"/>
          </a:xfrm>
          <a:prstGeom prst="line">
            <a:avLst/>
          </a:prstGeom>
          <a:ln w="38100"/>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a:off x="5357812" y="5192219"/>
            <a:ext cx="885189" cy="624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9856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828800"/>
            <a:ext cx="9144000" cy="1143000"/>
          </a:xfrm>
        </p:spPr>
        <p:txBody>
          <a:bodyPr>
            <a:noAutofit/>
          </a:bodyPr>
          <a:lstStyle/>
          <a:p>
            <a:r>
              <a:rPr lang="en-US" sz="3200" dirty="0" smtClean="0"/>
              <a:t>Median – </a:t>
            </a:r>
            <a:br>
              <a:rPr lang="en-US" sz="3200" dirty="0" smtClean="0"/>
            </a:br>
            <a:r>
              <a:rPr lang="en-US" sz="3200" dirty="0"/>
              <a:t/>
            </a:r>
            <a:br>
              <a:rPr lang="en-US" sz="3200" dirty="0"/>
            </a:br>
            <a:r>
              <a:rPr lang="en-US" sz="3200" dirty="0" smtClean="0"/>
              <a:t>After a short survey, Mrs. Daniel collected the following information about her students’ phone habits. How do 1</a:t>
            </a:r>
            <a:r>
              <a:rPr lang="en-US" sz="3200" baseline="30000" dirty="0" smtClean="0"/>
              <a:t>st</a:t>
            </a:r>
            <a:r>
              <a:rPr lang="en-US" sz="3200" dirty="0" smtClean="0"/>
              <a:t> and 3</a:t>
            </a:r>
            <a:r>
              <a:rPr lang="en-US" sz="3200" baseline="30000" dirty="0" smtClean="0"/>
              <a:t>rd</a:t>
            </a:r>
            <a:r>
              <a:rPr lang="en-US" sz="3200" dirty="0" smtClean="0"/>
              <a:t> period’s median number of minutes spent on the phone compare</a:t>
            </a:r>
            <a:r>
              <a:rPr lang="en-US" sz="3200" dirty="0"/>
              <a:t>?</a:t>
            </a:r>
            <a:r>
              <a:rPr lang="en-US" sz="3200" dirty="0" smtClean="0"/>
              <a:t/>
            </a:r>
            <a:br>
              <a:rPr lang="en-US" sz="3200" dirty="0" smtClean="0"/>
            </a:br>
            <a:r>
              <a:rPr lang="en-US" sz="3200" dirty="0"/>
              <a:t/>
            </a:r>
            <a:br>
              <a:rPr lang="en-US" sz="3200" dirty="0"/>
            </a:br>
            <a:endParaRPr lang="en-US" sz="24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24800" y="-76199"/>
            <a:ext cx="1230086" cy="1230086"/>
          </a:xfrm>
        </p:spPr>
      </p:pic>
      <p:sp>
        <p:nvSpPr>
          <p:cNvPr id="5" name="TextBox 4"/>
          <p:cNvSpPr txBox="1"/>
          <p:nvPr/>
        </p:nvSpPr>
        <p:spPr>
          <a:xfrm>
            <a:off x="0" y="-31229"/>
            <a:ext cx="3352800" cy="707886"/>
          </a:xfrm>
          <a:prstGeom prst="rect">
            <a:avLst/>
          </a:prstGeom>
          <a:noFill/>
        </p:spPr>
        <p:txBody>
          <a:bodyPr wrap="square" rtlCol="0">
            <a:spAutoFit/>
          </a:bodyPr>
          <a:lstStyle/>
          <a:p>
            <a:r>
              <a:rPr lang="en-US" sz="4000" dirty="0" smtClean="0"/>
              <a:t>Dailies Set #16</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52800"/>
            <a:ext cx="7848600" cy="2879702"/>
          </a:xfrm>
          <a:prstGeom prst="rect">
            <a:avLst/>
          </a:prstGeom>
        </p:spPr>
      </p:pic>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3000" y="2583210"/>
            <a:ext cx="7825745" cy="1143000"/>
          </a:xfrm>
        </p:spPr>
        <p:txBody>
          <a:bodyPr>
            <a:normAutofit fontScale="90000"/>
          </a:bodyPr>
          <a:lstStyle/>
          <a:p>
            <a:r>
              <a:rPr lang="en-US" dirty="0" smtClean="0"/>
              <a:t>Factorial – </a:t>
            </a:r>
            <a:br>
              <a:rPr lang="en-US" dirty="0" smtClean="0"/>
            </a:br>
            <a:r>
              <a:rPr lang="en-US" dirty="0"/>
              <a:t/>
            </a:r>
            <a:br>
              <a:rPr lang="en-US" dirty="0"/>
            </a:br>
            <a:r>
              <a:rPr lang="en-US" dirty="0" smtClean="0"/>
              <a:t>Mrs. Neil is typing a list of eight students who have been chosen for a reward at the upcoming Academic Banquet. How many choices of ways to list the students does Mrs. Neil have?</a:t>
            </a:r>
            <a:br>
              <a:rPr lang="en-US" dirty="0" smtClean="0"/>
            </a:br>
            <a:r>
              <a:rPr lang="en-US" dirty="0"/>
              <a:t/>
            </a:r>
            <a:br>
              <a:rPr lang="en-US" dirty="0"/>
            </a:br>
            <a:endParaRPr lang="en-US" dirty="0"/>
          </a:p>
        </p:txBody>
      </p:sp>
      <p:sp>
        <p:nvSpPr>
          <p:cNvPr id="5" name="Rectangle 4"/>
          <p:cNvSpPr/>
          <p:nvPr/>
        </p:nvSpPr>
        <p:spPr>
          <a:xfrm>
            <a:off x="0" y="0"/>
            <a:ext cx="1478290" cy="3154710"/>
          </a:xfrm>
          <a:prstGeom prst="rect">
            <a:avLst/>
          </a:prstGeom>
          <a:noFill/>
        </p:spPr>
        <p:txBody>
          <a:bodyPr wrap="none" lIns="91440" tIns="45720" rIns="91440" bIns="45720">
            <a:spAutoFit/>
          </a:bodyPr>
          <a:lstStyle/>
          <a:p>
            <a:pPr algn="ctr"/>
            <a:r>
              <a:rPr lang="en-US" sz="199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048000"/>
            <a:ext cx="9144000" cy="1143000"/>
          </a:xfrm>
        </p:spPr>
        <p:txBody>
          <a:bodyPr>
            <a:noAutofit/>
          </a:bodyPr>
          <a:lstStyle/>
          <a:p>
            <a:r>
              <a:rPr lang="en-US" sz="3600" dirty="0" smtClean="0"/>
              <a:t>Prime Factorization –</a:t>
            </a:r>
            <a:br>
              <a:rPr lang="en-US" sz="3600" dirty="0" smtClean="0"/>
            </a:br>
            <a:r>
              <a:rPr lang="en-US" sz="3600" dirty="0"/>
              <a:t/>
            </a:r>
            <a:br>
              <a:rPr lang="en-US" sz="3600" dirty="0"/>
            </a:br>
            <a:r>
              <a:rPr lang="en-US" sz="3600" u="sng" dirty="0"/>
              <a:t>Use prime </a:t>
            </a:r>
            <a:r>
              <a:rPr lang="en-US" sz="3600" u="sng" dirty="0" smtClean="0"/>
              <a:t>factorizations to solve this problem.</a:t>
            </a:r>
            <a:br>
              <a:rPr lang="en-US" sz="3600" u="sng" dirty="0" smtClean="0"/>
            </a:br>
            <a:r>
              <a:rPr lang="en-US" sz="3600" dirty="0" smtClean="0"/>
              <a:t>You </a:t>
            </a:r>
            <a:r>
              <a:rPr lang="en-US" sz="3600" dirty="0"/>
              <a:t>have 120 red beads, 100 white beads, and 45 blue beads. You want to use all the beads to make identical bracelets that have red, white, and blue beads on each. What is the greatest number of identical bracelets you can make? How many of each color will be on each bracelet? </a:t>
            </a:r>
            <a:br>
              <a:rPr lang="en-US" sz="3600" dirty="0"/>
            </a:br>
            <a:r>
              <a:rPr lang="en-US" sz="3600" dirty="0" smtClean="0"/>
              <a:t> </a:t>
            </a:r>
            <a:br>
              <a:rPr lang="en-US" sz="3600" dirty="0" smtClean="0"/>
            </a:br>
            <a:r>
              <a:rPr lang="en-US" sz="3600" dirty="0"/>
              <a:t/>
            </a:r>
            <a:br>
              <a:rPr lang="en-US" sz="3600" dirty="0"/>
            </a:br>
            <a:endParaRPr lang="en-US" sz="3600" dirty="0"/>
          </a:p>
        </p:txBody>
      </p:sp>
      <p:pic>
        <p:nvPicPr>
          <p:cNvPr id="5"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334000"/>
            <a:ext cx="1524000" cy="1524000"/>
          </a:xfrm>
          <a:prstGeom prst="rect">
            <a:avLst/>
          </a:prstGeom>
        </p:spPr>
      </p:pic>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90600"/>
            <a:ext cx="9144000" cy="1143000"/>
          </a:xfrm>
        </p:spPr>
        <p:txBody>
          <a:bodyPr>
            <a:noAutofit/>
          </a:bodyPr>
          <a:lstStyle/>
          <a:p>
            <a:r>
              <a:rPr lang="en-US" sz="3600" dirty="0" smtClean="0"/>
              <a:t>Scale Factor – </a:t>
            </a:r>
            <a:br>
              <a:rPr lang="en-US" sz="3600" dirty="0" smtClean="0"/>
            </a:br>
            <a:r>
              <a:rPr lang="en-US" sz="3600" dirty="0"/>
              <a:t/>
            </a:r>
            <a:br>
              <a:rPr lang="en-US" sz="3600" dirty="0"/>
            </a:br>
            <a:r>
              <a:rPr lang="en-US" sz="3600" dirty="0" smtClean="0"/>
              <a:t>A model of a car is built and show in the picture below. What is the scale of the model? </a:t>
            </a:r>
            <a:br>
              <a:rPr lang="en-US" sz="3600" dirty="0" smtClean="0"/>
            </a:br>
            <a:r>
              <a:rPr lang="en-US" sz="3600" dirty="0"/>
              <a:t/>
            </a:r>
            <a:br>
              <a:rPr lang="en-US" sz="3600" dirty="0"/>
            </a:br>
            <a:endParaRPr lang="en-US" sz="3600" dirty="0"/>
          </a:p>
        </p:txBody>
      </p:sp>
      <p:pic>
        <p:nvPicPr>
          <p:cNvPr id="5"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5675" y="4371975"/>
            <a:ext cx="1838325" cy="248602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133600"/>
            <a:ext cx="5867400" cy="4400550"/>
          </a:xfrm>
          <a:prstGeom prst="rect">
            <a:avLst/>
          </a:prstGeom>
        </p:spPr>
      </p:pic>
    </p:spTree>
    <p:extLst>
      <p:ext uri="{BB962C8B-B14F-4D97-AF65-F5344CB8AC3E}">
        <p14:creationId xmlns:p14="http://schemas.microsoft.com/office/powerpoint/2010/main" val="267022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2895600"/>
            <a:ext cx="8229600" cy="1143000"/>
          </a:xfrm>
        </p:spPr>
        <p:txBody>
          <a:bodyPr>
            <a:normAutofit fontScale="90000"/>
          </a:bodyPr>
          <a:lstStyle/>
          <a:p>
            <a:pPr algn="r"/>
            <a:r>
              <a:rPr lang="en-US" dirty="0" smtClean="0"/>
              <a:t>Complementary Angles –</a:t>
            </a:r>
            <a:br>
              <a:rPr lang="en-US" dirty="0" smtClean="0"/>
            </a:br>
            <a:r>
              <a:rPr lang="en-US" dirty="0"/>
              <a:t/>
            </a:r>
            <a:br>
              <a:rPr lang="en-US" dirty="0"/>
            </a:br>
            <a:r>
              <a:rPr lang="en-US" dirty="0" smtClean="0"/>
              <a:t>A carpenter is building a frame around a door. He says to his client, “The upper corners of the frame will have equivalent, complementary angles.”</a:t>
            </a:r>
            <a:br>
              <a:rPr lang="en-US" dirty="0" smtClean="0"/>
            </a:br>
            <a:r>
              <a:rPr lang="en-US" dirty="0"/>
              <a:t/>
            </a:r>
            <a:br>
              <a:rPr lang="en-US" dirty="0"/>
            </a:br>
            <a:r>
              <a:rPr lang="en-US" dirty="0" smtClean="0"/>
              <a:t>Draw an accurate picture of the carpenter’s door frame.</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191000"/>
            <a:ext cx="1647825" cy="2771775"/>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514600"/>
            <a:ext cx="9067112" cy="1066800"/>
          </a:xfrm>
        </p:spPr>
        <p:txBody>
          <a:bodyPr>
            <a:normAutofit fontScale="90000"/>
          </a:bodyPr>
          <a:lstStyle/>
          <a:p>
            <a:r>
              <a:rPr lang="en-US" dirty="0" smtClean="0"/>
              <a:t>Withholding Tax – </a:t>
            </a:r>
            <a:br>
              <a:rPr lang="en-US" dirty="0" smtClean="0"/>
            </a:br>
            <a:r>
              <a:rPr lang="en-US" dirty="0"/>
              <a:t/>
            </a:r>
            <a:br>
              <a:rPr lang="en-US" dirty="0"/>
            </a:br>
            <a:r>
              <a:rPr lang="en-US" dirty="0" smtClean="0"/>
              <a:t>Vince gets paid biweekly a gross income of $2,307.69. Of that amount, $281.54 gets withheld for Federal Taxes and $87.69 gets withheld for State Taxes. What percent of his income is withheld for taxes?</a:t>
            </a:r>
            <a:br>
              <a:rPr lang="en-US" dirty="0" smtClean="0"/>
            </a:br>
            <a:r>
              <a:rPr lang="en-US" dirty="0"/>
              <a:t/>
            </a:r>
            <a:br>
              <a:rPr lang="en-US" dirty="0"/>
            </a:br>
            <a:endParaRPr lang="en-US" dirty="0"/>
          </a:p>
        </p:txBody>
      </p:sp>
      <p:pic>
        <p:nvPicPr>
          <p:cNvPr id="5" name="Content Placeholder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9176" y="5410200"/>
            <a:ext cx="1106273" cy="1482634"/>
          </a:xfrm>
          <a:prstGeom prst="rect">
            <a:avLst/>
          </a:prstGeom>
        </p:spPr>
      </p:pic>
    </p:spTree>
    <p:extLst>
      <p:ext uri="{BB962C8B-B14F-4D97-AF65-F5344CB8AC3E}">
        <p14:creationId xmlns:p14="http://schemas.microsoft.com/office/powerpoint/2010/main" val="421985626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590800"/>
            <a:ext cx="8763000" cy="1143000"/>
          </a:xfrm>
        </p:spPr>
        <p:txBody>
          <a:bodyPr>
            <a:noAutofit/>
          </a:bodyPr>
          <a:lstStyle/>
          <a:p>
            <a:r>
              <a:rPr lang="en-US" sz="2800" dirty="0"/>
              <a:t>Positive Correlation – </a:t>
            </a:r>
            <a:br>
              <a:rPr lang="en-US" sz="2800" dirty="0"/>
            </a:br>
            <a:r>
              <a:rPr lang="en-US" sz="1000" dirty="0"/>
              <a:t/>
            </a:r>
            <a:br>
              <a:rPr lang="en-US" sz="1000" dirty="0"/>
            </a:br>
            <a:r>
              <a:rPr lang="en-US" sz="2800" dirty="0"/>
              <a:t>Which of the following situations would have a positive correlation? Why?</a:t>
            </a:r>
            <a:br>
              <a:rPr lang="en-US" sz="2800" dirty="0"/>
            </a:br>
            <a:r>
              <a:rPr lang="en-US" sz="1000" dirty="0"/>
              <a:t/>
            </a:r>
            <a:br>
              <a:rPr lang="en-US" sz="1000" dirty="0"/>
            </a:br>
            <a:r>
              <a:rPr lang="en-US" sz="2800" dirty="0"/>
              <a:t>1. </a:t>
            </a:r>
            <a:r>
              <a:rPr lang="en-US" sz="2800" dirty="0" smtClean="0"/>
              <a:t>The height of a tree and the number of years old it is.</a:t>
            </a:r>
            <a:r>
              <a:rPr lang="en-US" sz="2800" dirty="0"/>
              <a:t/>
            </a:r>
            <a:br>
              <a:rPr lang="en-US" sz="2800" dirty="0"/>
            </a:br>
            <a:r>
              <a:rPr lang="en-US" sz="2800" dirty="0"/>
              <a:t>2. </a:t>
            </a:r>
            <a:r>
              <a:rPr lang="en-US" sz="2800" dirty="0" smtClean="0"/>
              <a:t>The height of a person and the grade he or she received on the last math test.</a:t>
            </a:r>
            <a:r>
              <a:rPr lang="en-US" sz="2800" dirty="0"/>
              <a:t/>
            </a:r>
            <a:br>
              <a:rPr lang="en-US" sz="2800" dirty="0"/>
            </a:br>
            <a:r>
              <a:rPr lang="en-US" sz="2800" dirty="0"/>
              <a:t>3. </a:t>
            </a:r>
            <a:r>
              <a:rPr lang="en-US" sz="2800" dirty="0" smtClean="0"/>
              <a:t>The price of  popcorn at the movies and the number of pieces of popcorn you receive.</a:t>
            </a:r>
            <a:br>
              <a:rPr lang="en-US" sz="2800" dirty="0" smtClean="0"/>
            </a:br>
            <a:r>
              <a:rPr lang="en-US" sz="2800" dirty="0" smtClean="0"/>
              <a:t>4</a:t>
            </a:r>
            <a:r>
              <a:rPr lang="en-US" sz="2800" dirty="0"/>
              <a:t>. The diameter of a </a:t>
            </a:r>
            <a:r>
              <a:rPr lang="en-US" sz="2800" dirty="0" smtClean="0"/>
              <a:t>pepperoni pizza </a:t>
            </a:r>
            <a:r>
              <a:rPr lang="en-US" sz="2800" dirty="0"/>
              <a:t>and </a:t>
            </a:r>
            <a:r>
              <a:rPr lang="en-US" sz="2800" dirty="0" smtClean="0"/>
              <a:t>the number of pepperonis received. </a:t>
            </a:r>
            <a:r>
              <a:rPr lang="en-US" sz="2800" dirty="0"/>
              <a:t/>
            </a:r>
            <a:br>
              <a:rPr lang="en-US" sz="2800" dirty="0"/>
            </a:br>
            <a:r>
              <a:rPr lang="en-US" sz="2800" dirty="0"/>
              <a:t>5</a:t>
            </a:r>
            <a:r>
              <a:rPr lang="en-US" sz="2800" dirty="0" smtClean="0"/>
              <a:t>. The cost of gas and the number of gallons you can buy with $10. </a:t>
            </a:r>
            <a:r>
              <a:rPr lang="en-US" sz="2800" dirty="0"/>
              <a:t/>
            </a:r>
            <a:br>
              <a:rPr lang="en-US" sz="2800" dirty="0"/>
            </a:br>
            <a:r>
              <a:rPr lang="en-US" sz="800" dirty="0"/>
              <a:t/>
            </a:r>
            <a:br>
              <a:rPr lang="en-US" sz="800" dirty="0"/>
            </a:br>
            <a:r>
              <a:rPr lang="en-US" sz="2800" dirty="0"/>
              <a:t>Give one additional example of a positive correlation.</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05800" y="1"/>
            <a:ext cx="818212" cy="981854"/>
          </a:xfrm>
        </p:spPr>
      </p:pic>
      <p:sp>
        <p:nvSpPr>
          <p:cNvPr id="5" name="TextBox 4"/>
          <p:cNvSpPr txBox="1"/>
          <p:nvPr/>
        </p:nvSpPr>
        <p:spPr>
          <a:xfrm>
            <a:off x="5432685" y="-152400"/>
            <a:ext cx="3352800" cy="584775"/>
          </a:xfrm>
          <a:prstGeom prst="rect">
            <a:avLst/>
          </a:prstGeom>
          <a:noFill/>
        </p:spPr>
        <p:txBody>
          <a:bodyPr wrap="square" rtlCol="0">
            <a:spAutoFit/>
          </a:bodyPr>
          <a:lstStyle/>
          <a:p>
            <a:r>
              <a:rPr lang="en-US" sz="3200" dirty="0" smtClean="0"/>
              <a:t>Dailies Set #17</a:t>
            </a:r>
            <a:endParaRPr lang="en-US" sz="3200" dirty="0"/>
          </a:p>
        </p:txBody>
      </p:sp>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2400" y="2590800"/>
            <a:ext cx="8839200" cy="1143000"/>
          </a:xfrm>
        </p:spPr>
        <p:txBody>
          <a:bodyPr>
            <a:normAutofit fontScale="90000"/>
          </a:bodyPr>
          <a:lstStyle/>
          <a:p>
            <a:r>
              <a:rPr lang="en-US" dirty="0" smtClean="0"/>
              <a:t>Random Sample –</a:t>
            </a:r>
            <a:br>
              <a:rPr lang="en-US" dirty="0" smtClean="0"/>
            </a:br>
            <a:r>
              <a:rPr lang="en-US" dirty="0"/>
              <a:t/>
            </a:r>
            <a:br>
              <a:rPr lang="en-US" dirty="0"/>
            </a:br>
            <a:r>
              <a:rPr lang="en-US" dirty="0" smtClean="0"/>
              <a:t>You are asked by the principal to survey the middle school to see what sport they would like to play at the upcoming fun day. Explain a way to randomly sample 50 students from the middle school.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08" y="0"/>
            <a:ext cx="1932888" cy="1447800"/>
          </a:xfr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895600"/>
            <a:ext cx="9144000" cy="1143000"/>
          </a:xfrm>
        </p:spPr>
        <p:txBody>
          <a:bodyPr>
            <a:normAutofit fontScale="90000"/>
          </a:bodyPr>
          <a:lstStyle/>
          <a:p>
            <a:r>
              <a:rPr lang="en-US" dirty="0" smtClean="0"/>
              <a:t>Evaluate – </a:t>
            </a:r>
            <a:br>
              <a:rPr lang="en-US" dirty="0" smtClean="0"/>
            </a:br>
            <a:r>
              <a:rPr lang="en-US" sz="1100" dirty="0"/>
              <a:t/>
            </a:r>
            <a:br>
              <a:rPr lang="en-US" sz="1100" dirty="0"/>
            </a:br>
            <a:r>
              <a:rPr lang="en-US" dirty="0" smtClean="0"/>
              <a:t>Sam was asked to solve the problem below. Is Sam correct? If not, what mistake(s) did Sam make and what is the correct answer?</a:t>
            </a:r>
            <a:br>
              <a:rPr lang="en-US" dirty="0" smtClean="0"/>
            </a:br>
            <a:r>
              <a:rPr lang="en-US" sz="1100" dirty="0"/>
              <a:t/>
            </a:r>
            <a:br>
              <a:rPr lang="en-US" sz="1100" dirty="0"/>
            </a:br>
            <a:r>
              <a:rPr lang="en-US" dirty="0" smtClean="0"/>
              <a:t>4(2</a:t>
            </a:r>
            <a:r>
              <a:rPr lang="en-US" baseline="30000" dirty="0" smtClean="0"/>
              <a:t>3</a:t>
            </a:r>
            <a:r>
              <a:rPr lang="en-US" dirty="0" smtClean="0"/>
              <a:t>-7) – 5</a:t>
            </a:r>
            <a:r>
              <a:rPr lang="en-US" baseline="30000" dirty="0" smtClean="0"/>
              <a:t>2</a:t>
            </a:r>
            <a:r>
              <a:rPr lang="en-US" dirty="0" smtClean="0"/>
              <a:t/>
            </a:r>
            <a:br>
              <a:rPr lang="en-US" dirty="0" smtClean="0"/>
            </a:br>
            <a:r>
              <a:rPr lang="en-US" dirty="0" smtClean="0"/>
              <a:t>4(16-7)-25</a:t>
            </a:r>
            <a:br>
              <a:rPr lang="en-US" dirty="0" smtClean="0"/>
            </a:br>
            <a:r>
              <a:rPr lang="en-US" dirty="0" smtClean="0"/>
              <a:t>4(9)●25</a:t>
            </a:r>
            <a:br>
              <a:rPr lang="en-US" dirty="0" smtClean="0"/>
            </a:br>
            <a:r>
              <a:rPr lang="en-US" dirty="0" smtClean="0"/>
              <a:t>36</a:t>
            </a:r>
            <a:r>
              <a:rPr lang="en-US" dirty="0"/>
              <a:t> </a:t>
            </a:r>
            <a:r>
              <a:rPr lang="en-US" dirty="0" smtClean="0"/>
              <a:t>●25</a:t>
            </a:r>
            <a:br>
              <a:rPr lang="en-US" dirty="0" smtClean="0"/>
            </a:br>
            <a:r>
              <a:rPr lang="en-US" dirty="0" smtClean="0"/>
              <a:t>960 </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714875"/>
            <a:ext cx="2143125" cy="2143125"/>
          </a:xfrm>
        </p:spPr>
      </p:pic>
    </p:spTree>
    <p:extLst>
      <p:ext uri="{BB962C8B-B14F-4D97-AF65-F5344CB8AC3E}">
        <p14:creationId xmlns:p14="http://schemas.microsoft.com/office/powerpoint/2010/main" val="8820756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590800"/>
            <a:ext cx="9144000" cy="1143000"/>
          </a:xfrm>
        </p:spPr>
        <p:txBody>
          <a:bodyPr>
            <a:noAutofit/>
          </a:bodyPr>
          <a:lstStyle/>
          <a:p>
            <a:r>
              <a:rPr lang="en-US" sz="3600" dirty="0" smtClean="0"/>
              <a:t>Surface Area – </a:t>
            </a:r>
            <a:br>
              <a:rPr lang="en-US" sz="3600" dirty="0" smtClean="0"/>
            </a:br>
            <a:r>
              <a:rPr lang="en-US" sz="3600" dirty="0"/>
              <a:t/>
            </a:r>
            <a:br>
              <a:rPr lang="en-US" sz="3600" dirty="0"/>
            </a:br>
            <a:r>
              <a:rPr lang="en-US" sz="3600" dirty="0" smtClean="0"/>
              <a:t>Callie’s birthday is coming up. Her mother buys her a present that is in a rectangular box, as</a:t>
            </a:r>
            <a:br>
              <a:rPr lang="en-US" sz="3600" dirty="0" smtClean="0"/>
            </a:br>
            <a:r>
              <a:rPr lang="en-US" sz="3600" dirty="0"/>
              <a:t> </a:t>
            </a:r>
            <a:r>
              <a:rPr lang="en-US" sz="3600" dirty="0" smtClean="0"/>
              <a:t>                                         shown to the left. How </a:t>
            </a:r>
            <a:br>
              <a:rPr lang="en-US" sz="3600" dirty="0" smtClean="0"/>
            </a:br>
            <a:r>
              <a:rPr lang="en-US" sz="3600" dirty="0"/>
              <a:t> </a:t>
            </a:r>
            <a:r>
              <a:rPr lang="en-US" sz="3600" dirty="0" smtClean="0"/>
              <a:t>                                          many square feet of </a:t>
            </a:r>
            <a:br>
              <a:rPr lang="en-US" sz="3600" dirty="0" smtClean="0"/>
            </a:br>
            <a:r>
              <a:rPr lang="en-US" sz="3600" dirty="0"/>
              <a:t> </a:t>
            </a:r>
            <a:r>
              <a:rPr lang="en-US" sz="3600" dirty="0" smtClean="0"/>
              <a:t>                                         wrapping paper are </a:t>
            </a:r>
            <a:br>
              <a:rPr lang="en-US" sz="3600" dirty="0" smtClean="0"/>
            </a:br>
            <a:r>
              <a:rPr lang="en-US" sz="3600" dirty="0"/>
              <a:t> </a:t>
            </a:r>
            <a:r>
              <a:rPr lang="en-US" sz="3600" dirty="0" smtClean="0"/>
              <a:t>                                         needed to cover the </a:t>
            </a:r>
            <a:br>
              <a:rPr lang="en-US" sz="3600" dirty="0" smtClean="0"/>
            </a:br>
            <a:r>
              <a:rPr lang="en-US" sz="3600" dirty="0"/>
              <a:t> </a:t>
            </a:r>
            <a:r>
              <a:rPr lang="en-US" sz="3600" dirty="0" smtClean="0"/>
              <a:t>                         entire box?</a:t>
            </a:r>
            <a:br>
              <a:rPr lang="en-US" sz="3600" dirty="0" smtClean="0"/>
            </a:b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2817" y="5562600"/>
            <a:ext cx="1301183" cy="12954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2200"/>
            <a:ext cx="4473416" cy="3848100"/>
          </a:xfrm>
          <a:prstGeom prst="rect">
            <a:avLst/>
          </a:prstGeom>
        </p:spPr>
      </p:pic>
    </p:spTree>
    <p:extLst>
      <p:ext uri="{BB962C8B-B14F-4D97-AF65-F5344CB8AC3E}">
        <p14:creationId xmlns:p14="http://schemas.microsoft.com/office/powerpoint/2010/main" val="26702227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2" y="1447800"/>
            <a:ext cx="8229600" cy="1143000"/>
          </a:xfrm>
        </p:spPr>
        <p:txBody>
          <a:bodyPr>
            <a:noAutofit/>
          </a:bodyPr>
          <a:lstStyle/>
          <a:p>
            <a:r>
              <a:rPr lang="en-US" sz="7200" dirty="0" smtClean="0"/>
              <a:t>Exponent – </a:t>
            </a:r>
            <a:br>
              <a:rPr lang="en-US" sz="7200" dirty="0" smtClean="0"/>
            </a:br>
            <a:r>
              <a:rPr lang="en-US" sz="7200" dirty="0"/>
              <a:t/>
            </a:r>
            <a:br>
              <a:rPr lang="en-US" sz="7200" dirty="0"/>
            </a:br>
            <a:r>
              <a:rPr lang="en-US" sz="7200" dirty="0" smtClean="0"/>
              <a:t>What is the value of 1</a:t>
            </a:r>
            <a:r>
              <a:rPr lang="en-US" sz="7200" baseline="30000" dirty="0" smtClean="0"/>
              <a:t>2</a:t>
            </a:r>
            <a:r>
              <a:rPr lang="en-US" sz="7200" dirty="0" smtClean="0"/>
              <a:t> + 2</a:t>
            </a:r>
            <a:r>
              <a:rPr lang="en-US" sz="7200" baseline="30000" dirty="0" smtClean="0"/>
              <a:t>3</a:t>
            </a:r>
            <a:r>
              <a:rPr lang="en-US" sz="7200" dirty="0"/>
              <a:t> </a:t>
            </a:r>
            <a:r>
              <a:rPr lang="en-US" sz="7200" dirty="0" smtClean="0"/>
              <a:t>+ 3</a:t>
            </a:r>
            <a:r>
              <a:rPr lang="en-US" sz="7200" baseline="30000" dirty="0" smtClean="0"/>
              <a:t>4</a:t>
            </a:r>
            <a:r>
              <a:rPr lang="en-US" sz="7200" dirty="0" smtClean="0"/>
              <a:t> + 4</a:t>
            </a:r>
            <a:r>
              <a:rPr lang="en-US" sz="7200" baseline="30000" dirty="0" smtClean="0"/>
              <a:t>5 </a:t>
            </a:r>
            <a:r>
              <a:rPr lang="en-US" sz="7200" dirty="0" smtClean="0"/>
              <a:t>?</a:t>
            </a:r>
            <a:endParaRPr lang="en-US" sz="7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4721406"/>
            <a:ext cx="2143125" cy="2143125"/>
          </a:xfrm>
        </p:spPr>
      </p:pic>
    </p:spTree>
    <p:extLst>
      <p:ext uri="{BB962C8B-B14F-4D97-AF65-F5344CB8AC3E}">
        <p14:creationId xmlns:p14="http://schemas.microsoft.com/office/powerpoint/2010/main" val="42198562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600200"/>
            <a:ext cx="9144000" cy="1143000"/>
          </a:xfrm>
        </p:spPr>
        <p:txBody>
          <a:bodyPr>
            <a:noAutofit/>
          </a:bodyPr>
          <a:lstStyle/>
          <a:p>
            <a:r>
              <a:rPr lang="en-US" sz="3000" dirty="0" smtClean="0"/>
              <a:t>Outlier – </a:t>
            </a:r>
            <a:br>
              <a:rPr lang="en-US" sz="3000" dirty="0" smtClean="0"/>
            </a:br>
            <a:r>
              <a:rPr lang="en-US" sz="3000" dirty="0" smtClean="0"/>
              <a:t>The data below represents the number of hours that Kyle has practiced basketball in the past 9 weeks. Calculate the mean, median,</a:t>
            </a:r>
            <a:r>
              <a:rPr lang="en-US" sz="3000" baseline="0" dirty="0" smtClean="0"/>
              <a:t> mode, and range of the data. Then, explain w</a:t>
            </a:r>
            <a:r>
              <a:rPr lang="en-US" sz="3000" dirty="0" smtClean="0"/>
              <a:t>hich measure of central tendency (mean, median, mode or range) best represents Kyle’s practice.</a:t>
            </a:r>
            <a:br>
              <a:rPr lang="en-US" sz="3000" dirty="0" smtClean="0"/>
            </a:br>
            <a:r>
              <a:rPr lang="en-US" sz="3000" dirty="0"/>
              <a:t/>
            </a:r>
            <a:br>
              <a:rPr lang="en-US" sz="3000" dirty="0"/>
            </a:br>
            <a:endParaRPr lang="en-US" sz="30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29600" y="1"/>
            <a:ext cx="914400" cy="914400"/>
          </a:xfrm>
        </p:spPr>
      </p:pic>
      <p:sp>
        <p:nvSpPr>
          <p:cNvPr id="5" name="TextBox 4"/>
          <p:cNvSpPr txBox="1"/>
          <p:nvPr/>
        </p:nvSpPr>
        <p:spPr>
          <a:xfrm>
            <a:off x="5105400" y="-205715"/>
            <a:ext cx="3352800" cy="707886"/>
          </a:xfrm>
          <a:prstGeom prst="rect">
            <a:avLst/>
          </a:prstGeom>
          <a:noFill/>
        </p:spPr>
        <p:txBody>
          <a:bodyPr wrap="square" rtlCol="0">
            <a:spAutoFit/>
          </a:bodyPr>
          <a:lstStyle/>
          <a:p>
            <a:r>
              <a:rPr lang="en-US" sz="4000" dirty="0" smtClean="0"/>
              <a:t>Dailies Set #18</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6600"/>
            <a:ext cx="9144000" cy="3103708"/>
          </a:xfrm>
          <a:prstGeom prst="rect">
            <a:avLst/>
          </a:prstGeom>
        </p:spPr>
      </p:pic>
    </p:spTree>
    <p:extLst>
      <p:ext uri="{BB962C8B-B14F-4D97-AF65-F5344CB8AC3E}">
        <p14:creationId xmlns:p14="http://schemas.microsoft.com/office/powerpoint/2010/main" val="8956702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438400"/>
            <a:ext cx="8915400" cy="1143000"/>
          </a:xfrm>
        </p:spPr>
        <p:txBody>
          <a:bodyPr>
            <a:noAutofit/>
          </a:bodyPr>
          <a:lstStyle/>
          <a:p>
            <a:r>
              <a:rPr lang="en-US" sz="2400" dirty="0" smtClean="0"/>
              <a:t>Negative Correlation – </a:t>
            </a:r>
            <a:br>
              <a:rPr lang="en-US" sz="2400" dirty="0" smtClean="0"/>
            </a:br>
            <a:r>
              <a:rPr lang="en-US" sz="2400" dirty="0"/>
              <a:t/>
            </a:r>
            <a:br>
              <a:rPr lang="en-US" sz="2400" dirty="0"/>
            </a:br>
            <a:r>
              <a:rPr lang="en-US" sz="2400" dirty="0"/>
              <a:t>Which of the following situations would have a </a:t>
            </a:r>
            <a:r>
              <a:rPr lang="en-US" sz="2400" dirty="0" smtClean="0"/>
              <a:t>negative correlation</a:t>
            </a:r>
            <a:r>
              <a:rPr lang="en-US" sz="2400" dirty="0"/>
              <a:t>? Why?</a:t>
            </a:r>
            <a:br>
              <a:rPr lang="en-US" sz="2400" dirty="0"/>
            </a:br>
            <a:r>
              <a:rPr lang="en-US" sz="2400" dirty="0"/>
              <a:t/>
            </a:r>
            <a:br>
              <a:rPr lang="en-US" sz="2400" dirty="0"/>
            </a:br>
            <a:r>
              <a:rPr lang="en-US" sz="2400" dirty="0"/>
              <a:t>1. </a:t>
            </a:r>
            <a:r>
              <a:rPr lang="en-US" sz="2400" dirty="0" smtClean="0"/>
              <a:t>The temperature outside and the number of gallons of oil needed to heat your home.</a:t>
            </a:r>
            <a:r>
              <a:rPr lang="en-US" sz="2400" dirty="0"/>
              <a:t/>
            </a:r>
            <a:br>
              <a:rPr lang="en-US" sz="2400" dirty="0"/>
            </a:br>
            <a:r>
              <a:rPr lang="en-US" sz="2400" dirty="0"/>
              <a:t>2. </a:t>
            </a:r>
            <a:r>
              <a:rPr lang="en-US" sz="2400" dirty="0" smtClean="0"/>
              <a:t>The number of hours spent studying and the score on your math test.</a:t>
            </a:r>
            <a:r>
              <a:rPr lang="en-US" sz="2400" dirty="0"/>
              <a:t/>
            </a:r>
            <a:br>
              <a:rPr lang="en-US" sz="2400" dirty="0"/>
            </a:br>
            <a:r>
              <a:rPr lang="en-US" sz="2400" dirty="0"/>
              <a:t>3. </a:t>
            </a:r>
            <a:r>
              <a:rPr lang="en-US" sz="2400" dirty="0" smtClean="0"/>
              <a:t>The </a:t>
            </a:r>
            <a:r>
              <a:rPr lang="en-US" sz="2400" dirty="0"/>
              <a:t> number of minutes spent running on a </a:t>
            </a:r>
            <a:r>
              <a:rPr lang="en-US" sz="2400" dirty="0" smtClean="0"/>
              <a:t>treadmill and the number </a:t>
            </a:r>
            <a:r>
              <a:rPr lang="en-US" sz="2400" dirty="0"/>
              <a:t>of calories </a:t>
            </a:r>
            <a:r>
              <a:rPr lang="en-US" sz="2400" dirty="0" smtClean="0"/>
              <a:t>burnt. </a:t>
            </a:r>
            <a:br>
              <a:rPr lang="en-US" sz="2400" dirty="0" smtClean="0"/>
            </a:br>
            <a:r>
              <a:rPr lang="en-US" sz="2400" dirty="0" smtClean="0"/>
              <a:t>4</a:t>
            </a:r>
            <a:r>
              <a:rPr lang="en-US" sz="2400" dirty="0"/>
              <a:t>. </a:t>
            </a:r>
            <a:r>
              <a:rPr lang="en-US" sz="2400" dirty="0" smtClean="0"/>
              <a:t>The length of the lines at an amusement park and the number of rides you can ride in one day. </a:t>
            </a:r>
            <a:br>
              <a:rPr lang="en-US" sz="2400" dirty="0" smtClean="0"/>
            </a:br>
            <a:r>
              <a:rPr lang="en-US" sz="2400" dirty="0" smtClean="0"/>
              <a:t>5</a:t>
            </a:r>
            <a:r>
              <a:rPr lang="en-US" sz="2400" dirty="0"/>
              <a:t>. </a:t>
            </a:r>
            <a:r>
              <a:rPr lang="en-US" sz="2400" dirty="0" smtClean="0"/>
              <a:t>The age of a tadpole and the length of its tail.</a:t>
            </a:r>
            <a:r>
              <a:rPr lang="en-US" sz="2400" dirty="0"/>
              <a:t/>
            </a:r>
            <a:br>
              <a:rPr lang="en-US" sz="2400" dirty="0"/>
            </a:br>
            <a:r>
              <a:rPr lang="en-US" sz="2400" dirty="0"/>
              <a:t/>
            </a:r>
            <a:br>
              <a:rPr lang="en-US" sz="2400" dirty="0"/>
            </a:br>
            <a:r>
              <a:rPr lang="en-US" sz="2400" dirty="0"/>
              <a:t>Give one additional example of a positive correlation</a:t>
            </a:r>
            <a:r>
              <a:rPr lang="en-US" sz="2400" dirty="0" smtClean="0"/>
              <a:t>.</a:t>
            </a:r>
            <a:endParaRPr lang="en-US" sz="24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148159" cy="838200"/>
          </a:xfrm>
        </p:spPr>
      </p:pic>
    </p:spTree>
    <p:extLst>
      <p:ext uri="{BB962C8B-B14F-4D97-AF65-F5344CB8AC3E}">
        <p14:creationId xmlns:p14="http://schemas.microsoft.com/office/powerpoint/2010/main" val="7382467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3949" y="2743200"/>
            <a:ext cx="9144000" cy="1143000"/>
          </a:xfrm>
        </p:spPr>
        <p:txBody>
          <a:bodyPr>
            <a:noAutofit/>
          </a:bodyPr>
          <a:lstStyle/>
          <a:p>
            <a:r>
              <a:rPr lang="en-US" sz="3600" dirty="0" smtClean="0"/>
              <a:t>Quarterly – </a:t>
            </a:r>
            <a:br>
              <a:rPr lang="en-US" sz="3600" dirty="0" smtClean="0"/>
            </a:br>
            <a:r>
              <a:rPr lang="en-US" sz="3600" dirty="0" smtClean="0"/>
              <a:t/>
            </a:r>
            <a:br>
              <a:rPr lang="en-US" sz="3600" dirty="0" smtClean="0"/>
            </a:br>
            <a:r>
              <a:rPr lang="en-US" sz="3600" dirty="0" smtClean="0"/>
              <a:t>I agree to give </a:t>
            </a:r>
            <a:r>
              <a:rPr lang="en-US" sz="3600" dirty="0" err="1" smtClean="0"/>
              <a:t>Addaleigh</a:t>
            </a:r>
            <a:r>
              <a:rPr lang="en-US" sz="3600" dirty="0" smtClean="0"/>
              <a:t> and Cohen an allowance. I give two offers. Offer #1: $1.00 doubled quarterly for 3 years. Offer #2: $20.00 per week for 3 years. </a:t>
            </a:r>
            <a:r>
              <a:rPr lang="en-US" sz="3600" dirty="0" err="1" smtClean="0"/>
              <a:t>Addaleigh</a:t>
            </a:r>
            <a:r>
              <a:rPr lang="en-US" sz="3600" dirty="0" smtClean="0"/>
              <a:t> chooses offer #1 and Cohen chooses offer #2. Who will receive the most money? How much more money will that person receive in the 3 years?</a:t>
            </a:r>
            <a:r>
              <a:rPr lang="en-US" sz="3600" dirty="0"/>
              <a:t/>
            </a:r>
            <a:br>
              <a:rPr lang="en-US" sz="3600" dirty="0"/>
            </a:br>
            <a:r>
              <a:rPr lang="en-US" sz="3600" dirty="0" smtClean="0"/>
              <a:t> </a:t>
            </a:r>
            <a:br>
              <a:rPr lang="en-US" sz="3600" dirty="0" smtClean="0"/>
            </a:b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49" y="5257800"/>
            <a:ext cx="2847975" cy="1600200"/>
          </a:xfrm>
        </p:spPr>
      </p:pic>
    </p:spTree>
    <p:extLst>
      <p:ext uri="{BB962C8B-B14F-4D97-AF65-F5344CB8AC3E}">
        <p14:creationId xmlns:p14="http://schemas.microsoft.com/office/powerpoint/2010/main" val="8820756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457200" y="2209800"/>
                <a:ext cx="8229600" cy="1143000"/>
              </a:xfrm>
            </p:spPr>
            <p:txBody>
              <a:bodyPr>
                <a:normAutofit fontScale="90000"/>
              </a:bodyPr>
              <a:lstStyle/>
              <a:p>
                <a:r>
                  <a:rPr lang="en-US" dirty="0" smtClean="0"/>
                  <a:t>Sphere – </a:t>
                </a:r>
                <a:br>
                  <a:rPr lang="en-US" dirty="0" smtClean="0"/>
                </a:br>
                <a:r>
                  <a:rPr lang="en-US" dirty="0" smtClean="0"/>
                  <a:t/>
                </a:r>
                <a:br>
                  <a:rPr lang="en-US" dirty="0" smtClean="0"/>
                </a:br>
                <a:r>
                  <a:rPr lang="en-US" dirty="0" smtClean="0"/>
                  <a:t>A baseball is a sphere with a 3 inch diameter. It is covered in leather. How many square inches of leather is needed to cover a baseball?</a:t>
                </a:r>
                <a:br>
                  <a:rPr lang="en-US" dirty="0" smtClean="0"/>
                </a:br>
                <a:r>
                  <a:rPr lang="en-US" dirty="0" smtClean="0"/>
                  <a:t>(SA = 4</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smtClean="0"/>
                  <a:t>r</a:t>
                </a:r>
                <a:r>
                  <a:rPr lang="en-US" baseline="30000" dirty="0" smtClean="0"/>
                  <a:t>2</a:t>
                </a:r>
                <a:r>
                  <a:rPr lang="en-US" dirty="0" smtClean="0"/>
                  <a:t>)</a:t>
                </a:r>
                <a:br>
                  <a:rPr lang="en-US" dirty="0" smtClean="0"/>
                </a:br>
                <a:r>
                  <a:rPr lang="en-US" dirty="0"/>
                  <a:t/>
                </a:r>
                <a:br>
                  <a:rPr lang="en-US" dirty="0"/>
                </a:br>
                <a:endParaRPr lang="en-US"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457200" y="2209800"/>
                <a:ext cx="8229600" cy="1143000"/>
              </a:xfrm>
              <a:blipFill rotWithShape="0">
                <a:blip r:embed="rId2"/>
                <a:stretch>
                  <a:fillRect l="-963" t="-204278" r="-2370" b="-110695"/>
                </a:stretch>
              </a:blipFill>
            </p:spPr>
            <p:txBody>
              <a:bodyPr/>
              <a:lstStyle/>
              <a:p>
                <a:r>
                  <a:rPr lang="en-US">
                    <a:noFill/>
                  </a:rPr>
                  <a:t> </a:t>
                </a:r>
              </a:p>
            </p:txBody>
          </p:sp>
        </mc:Fallback>
      </mc:AlternateContent>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67600" y="4150451"/>
            <a:ext cx="1676400" cy="2733675"/>
          </a:xfrm>
        </p:spPr>
      </p:pic>
    </p:spTree>
    <p:extLst>
      <p:ext uri="{BB962C8B-B14F-4D97-AF65-F5344CB8AC3E}">
        <p14:creationId xmlns:p14="http://schemas.microsoft.com/office/powerpoint/2010/main" val="267022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276600"/>
            <a:ext cx="8229600" cy="1143000"/>
          </a:xfrm>
        </p:spPr>
        <p:txBody>
          <a:bodyPr>
            <a:normAutofit fontScale="90000"/>
          </a:bodyPr>
          <a:lstStyle/>
          <a:p>
            <a:r>
              <a:rPr lang="en-US" dirty="0" smtClean="0"/>
              <a:t>Supplementary Angles –</a:t>
            </a:r>
            <a:br>
              <a:rPr lang="en-US" dirty="0" smtClean="0"/>
            </a:br>
            <a:r>
              <a:rPr lang="en-US" dirty="0" smtClean="0"/>
              <a:t> </a:t>
            </a:r>
            <a:br>
              <a:rPr lang="en-US" dirty="0" smtClean="0"/>
            </a:br>
            <a:r>
              <a:rPr lang="en-US" dirty="0" smtClean="0"/>
              <a:t>An amateur carpenter was told to cut two angles, one at </a:t>
            </a:r>
            <a:r>
              <a:rPr lang="en-US" dirty="0"/>
              <a:t>145⁰ and one at 3</a:t>
            </a:r>
            <a:r>
              <a:rPr lang="en-US" dirty="0" smtClean="0"/>
              <a:t>5⁰, so that it formed supplementary angles. The carpenter accidently cut the first piece to be 131⁰. How many degrees should the carpenter cut the second piece so that if still forms supplementary angles?  </a:t>
            </a:r>
            <a:br>
              <a:rPr lang="en-US" dirty="0" smtClean="0"/>
            </a:br>
            <a:r>
              <a:rPr lang="en-US" dirty="0"/>
              <a:t/>
            </a:r>
            <a:br>
              <a:rPr lang="en-US" dirty="0"/>
            </a:br>
            <a:r>
              <a:rPr lang="en-US" dirty="0" smtClean="0"/>
              <a:t/>
            </a:r>
            <a:br>
              <a:rPr lang="en-US" dirty="0" smtClean="0"/>
            </a:br>
            <a:endParaRPr lang="en-US" sz="27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89817" y="5486400"/>
            <a:ext cx="1371600" cy="1371600"/>
          </a:xfrm>
        </p:spPr>
      </p:pic>
    </p:spTree>
    <p:extLst>
      <p:ext uri="{BB962C8B-B14F-4D97-AF65-F5344CB8AC3E}">
        <p14:creationId xmlns:p14="http://schemas.microsoft.com/office/powerpoint/2010/main" val="42871006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438400"/>
            <a:ext cx="9144000" cy="1143000"/>
          </a:xfrm>
        </p:spPr>
        <p:txBody>
          <a:bodyPr>
            <a:noAutofit/>
          </a:bodyPr>
          <a:lstStyle/>
          <a:p>
            <a:r>
              <a:rPr lang="en-US" sz="3200" dirty="0" smtClean="0"/>
              <a:t>Transformations – </a:t>
            </a:r>
            <a:br>
              <a:rPr lang="en-US" sz="3200" dirty="0" smtClean="0"/>
            </a:br>
            <a:r>
              <a:rPr lang="en-US" sz="3200" dirty="0" smtClean="0"/>
              <a:t>Translation – </a:t>
            </a:r>
            <a:br>
              <a:rPr lang="en-US" sz="3200" dirty="0" smtClean="0"/>
            </a:br>
            <a:r>
              <a:rPr lang="en-US" sz="3200" dirty="0" smtClean="0"/>
              <a:t>Rotation – </a:t>
            </a:r>
            <a:br>
              <a:rPr lang="en-US" sz="3200" dirty="0" smtClean="0"/>
            </a:br>
            <a:r>
              <a:rPr lang="en-US" sz="3200" dirty="0" smtClean="0"/>
              <a:t>Reflection –</a:t>
            </a:r>
            <a:br>
              <a:rPr lang="en-US" sz="3200" dirty="0" smtClean="0"/>
            </a:br>
            <a:r>
              <a:rPr lang="en-US" sz="3200" dirty="0"/>
              <a:t/>
            </a:r>
            <a:br>
              <a:rPr lang="en-US" sz="3200" dirty="0"/>
            </a:br>
            <a:r>
              <a:rPr lang="en-US" sz="3200" dirty="0" smtClean="0"/>
              <a:t>Choose a uppercase letter that is NOT symmetrical (ex. A is symmetrical). Then, draw and label a translation of the letter, a rotation of the letter, and a reflection of the letter.  (4 pictures total – an original, a translation, a rotation, and a reflection).</a:t>
            </a:r>
            <a:br>
              <a:rPr lang="en-US" sz="3200" dirty="0" smtClean="0"/>
            </a:br>
            <a:r>
              <a:rPr lang="en-US" sz="3200" dirty="0"/>
              <a:t/>
            </a:r>
            <a:br>
              <a:rPr lang="en-US" sz="3200" dirty="0"/>
            </a:br>
            <a:endParaRPr lang="en-US" sz="32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876800"/>
            <a:ext cx="1295400" cy="1729426"/>
          </a:xfrm>
        </p:spPr>
      </p:pic>
    </p:spTree>
    <p:extLst>
      <p:ext uri="{BB962C8B-B14F-4D97-AF65-F5344CB8AC3E}">
        <p14:creationId xmlns:p14="http://schemas.microsoft.com/office/powerpoint/2010/main" val="42198562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352800"/>
            <a:ext cx="3856261" cy="1143000"/>
          </a:xfrm>
        </p:spPr>
        <p:txBody>
          <a:bodyPr>
            <a:noAutofit/>
          </a:bodyPr>
          <a:lstStyle/>
          <a:p>
            <a:pPr algn="l"/>
            <a:r>
              <a:rPr lang="en-US" sz="2800" dirty="0" smtClean="0"/>
              <a:t>Order of Operations – </a:t>
            </a:r>
            <a:br>
              <a:rPr lang="en-US" sz="2800" dirty="0" smtClean="0"/>
            </a:br>
            <a:r>
              <a:rPr lang="en-US" sz="2800" dirty="0"/>
              <a:t/>
            </a:r>
            <a:br>
              <a:rPr lang="en-US" sz="2800" dirty="0"/>
            </a:br>
            <a:r>
              <a:rPr lang="en-US" sz="2800" dirty="0" smtClean="0"/>
              <a:t>James had 5 questions for homework. To the right are his questions and answers. Work each of James’ questions to determine which of his answers are correct. What percent of the worksheet did James get correct? </a:t>
            </a:r>
            <a:br>
              <a:rPr lang="en-US" sz="2800" dirty="0" smtClean="0"/>
            </a:br>
            <a:r>
              <a:rPr lang="en-US" sz="2800" dirty="0"/>
              <a:t/>
            </a:r>
            <a:br>
              <a:rPr lang="en-US" sz="2800" dirty="0"/>
            </a:b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24600" y="0"/>
            <a:ext cx="2819400" cy="1619250"/>
          </a:xfrm>
        </p:spPr>
      </p:pic>
      <p:sp>
        <p:nvSpPr>
          <p:cNvPr id="5" name="TextBox 4"/>
          <p:cNvSpPr txBox="1"/>
          <p:nvPr/>
        </p:nvSpPr>
        <p:spPr>
          <a:xfrm>
            <a:off x="3124200" y="0"/>
            <a:ext cx="3352800" cy="707886"/>
          </a:xfrm>
          <a:prstGeom prst="rect">
            <a:avLst/>
          </a:prstGeom>
          <a:noFill/>
        </p:spPr>
        <p:txBody>
          <a:bodyPr wrap="square" rtlCol="0">
            <a:spAutoFit/>
          </a:bodyPr>
          <a:lstStyle/>
          <a:p>
            <a:r>
              <a:rPr lang="en-US" sz="4000" dirty="0" smtClean="0"/>
              <a:t>Dailies Set #19</a:t>
            </a:r>
            <a:endParaRPr lang="en-US"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6261" y="1981201"/>
            <a:ext cx="5320218" cy="4348084"/>
          </a:xfrm>
          <a:prstGeom prst="rect">
            <a:avLst/>
          </a:prstGeom>
        </p:spPr>
      </p:pic>
    </p:spTree>
    <p:extLst>
      <p:ext uri="{BB962C8B-B14F-4D97-AF65-F5344CB8AC3E}">
        <p14:creationId xmlns:p14="http://schemas.microsoft.com/office/powerpoint/2010/main" val="8956702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19400" y="1953959"/>
            <a:ext cx="6019800" cy="1143000"/>
          </a:xfrm>
        </p:spPr>
        <p:txBody>
          <a:bodyPr>
            <a:normAutofit fontScale="90000"/>
          </a:bodyPr>
          <a:lstStyle/>
          <a:p>
            <a:r>
              <a:rPr lang="en-US" dirty="0" smtClean="0"/>
              <a:t>Tessellation – </a:t>
            </a:r>
            <a:br>
              <a:rPr lang="en-US" dirty="0" smtClean="0"/>
            </a:br>
            <a:r>
              <a:rPr lang="en-US" dirty="0" smtClean="0"/>
              <a:t/>
            </a:r>
            <a:br>
              <a:rPr lang="en-US" dirty="0" smtClean="0"/>
            </a:br>
            <a:r>
              <a:rPr lang="en-US" dirty="0" smtClean="0"/>
              <a:t>Below is a tessellation made of two shapes. Create a tessellating design using two shapes.</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2657"/>
            <a:ext cx="2819400" cy="1619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7600"/>
            <a:ext cx="5116092" cy="3200400"/>
          </a:xfrm>
          <a:prstGeom prst="rect">
            <a:avLst/>
          </a:prstGeom>
        </p:spPr>
      </p:pic>
    </p:spTree>
    <p:extLst>
      <p:ext uri="{BB962C8B-B14F-4D97-AF65-F5344CB8AC3E}">
        <p14:creationId xmlns:p14="http://schemas.microsoft.com/office/powerpoint/2010/main" val="7382467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 y="1103146"/>
            <a:ext cx="8897911" cy="1143000"/>
          </a:xfrm>
        </p:spPr>
        <p:txBody>
          <a:bodyPr>
            <a:noAutofit/>
          </a:bodyPr>
          <a:lstStyle/>
          <a:p>
            <a:pPr lvl="0"/>
            <a:r>
              <a:rPr lang="en-US" sz="3200" dirty="0" smtClean="0"/>
              <a:t>Time – </a:t>
            </a:r>
            <a:br>
              <a:rPr lang="en-US" sz="3200" dirty="0" smtClean="0"/>
            </a:br>
            <a:r>
              <a:rPr lang="en-US" sz="3200" dirty="0" smtClean="0"/>
              <a:t/>
            </a:r>
            <a:br>
              <a:rPr lang="en-US" sz="3200" dirty="0" smtClean="0"/>
            </a:br>
            <a:r>
              <a:rPr lang="en-US" sz="3200" dirty="0" smtClean="0"/>
              <a:t>Anna has a doctors appointment. She looked at the clock when she left the house in the morning and when she returned in the afternoon. How long was she gone?</a:t>
            </a:r>
            <a:r>
              <a:rPr lang="en-US" sz="3200" dirty="0"/>
              <a:t/>
            </a:r>
            <a:br>
              <a:rPr lang="en-US" sz="3200" dirty="0"/>
            </a:br>
            <a:endParaRPr lang="en-US" sz="28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 y="4342062"/>
            <a:ext cx="1935480" cy="2522470"/>
          </a:xfrm>
        </p:spPr>
      </p:pic>
      <p:sp>
        <p:nvSpPr>
          <p:cNvPr id="6" name="TextBox 5"/>
          <p:cNvSpPr txBox="1"/>
          <p:nvPr/>
        </p:nvSpPr>
        <p:spPr>
          <a:xfrm>
            <a:off x="3160121" y="2838465"/>
            <a:ext cx="898772" cy="646331"/>
          </a:xfrm>
          <a:prstGeom prst="rect">
            <a:avLst/>
          </a:prstGeom>
          <a:noFill/>
        </p:spPr>
        <p:txBody>
          <a:bodyPr wrap="none" rtlCol="0">
            <a:spAutoFit/>
          </a:bodyPr>
          <a:lstStyle/>
          <a:p>
            <a:r>
              <a:rPr lang="en-US" sz="3600" dirty="0" smtClean="0"/>
              <a:t>Left</a:t>
            </a:r>
            <a:endParaRPr lang="en-US" sz="3600" dirty="0"/>
          </a:p>
        </p:txBody>
      </p:sp>
      <p:sp>
        <p:nvSpPr>
          <p:cNvPr id="7" name="TextBox 6"/>
          <p:cNvSpPr txBox="1"/>
          <p:nvPr/>
        </p:nvSpPr>
        <p:spPr>
          <a:xfrm>
            <a:off x="6397438" y="2838465"/>
            <a:ext cx="2029145" cy="646331"/>
          </a:xfrm>
          <a:prstGeom prst="rect">
            <a:avLst/>
          </a:prstGeom>
          <a:noFill/>
        </p:spPr>
        <p:txBody>
          <a:bodyPr wrap="none" rtlCol="0">
            <a:spAutoFit/>
          </a:bodyPr>
          <a:lstStyle/>
          <a:p>
            <a:r>
              <a:rPr lang="en-US" sz="3600" dirty="0" smtClean="0"/>
              <a:t>Returned </a:t>
            </a:r>
            <a:endParaRPr lang="en-US" sz="3600" dirty="0"/>
          </a:p>
        </p:txBody>
      </p:sp>
      <p:grpSp>
        <p:nvGrpSpPr>
          <p:cNvPr id="20" name="Group 19"/>
          <p:cNvGrpSpPr/>
          <p:nvPr/>
        </p:nvGrpSpPr>
        <p:grpSpPr>
          <a:xfrm>
            <a:off x="1895007" y="3430980"/>
            <a:ext cx="3429000" cy="3395790"/>
            <a:chOff x="1895007" y="3430980"/>
            <a:chExt cx="3429000" cy="339579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007" y="3430980"/>
              <a:ext cx="3429000" cy="3395790"/>
            </a:xfrm>
            <a:prstGeom prst="rect">
              <a:avLst/>
            </a:prstGeom>
          </p:spPr>
        </p:pic>
        <p:cxnSp>
          <p:nvCxnSpPr>
            <p:cNvPr id="9" name="Straight Connector 8"/>
            <p:cNvCxnSpPr/>
            <p:nvPr/>
          </p:nvCxnSpPr>
          <p:spPr>
            <a:xfrm flipH="1" flipV="1">
              <a:off x="2438400" y="4114800"/>
              <a:ext cx="1171107" cy="1014075"/>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2895600" y="5170514"/>
              <a:ext cx="713907" cy="531870"/>
            </a:xfrm>
            <a:prstGeom prst="line">
              <a:avLst/>
            </a:prstGeom>
            <a:ln w="38100"/>
          </p:spPr>
          <p:style>
            <a:lnRef idx="1">
              <a:schemeClr val="dk1"/>
            </a:lnRef>
            <a:fillRef idx="0">
              <a:schemeClr val="dk1"/>
            </a:fillRef>
            <a:effectRef idx="0">
              <a:schemeClr val="dk1"/>
            </a:effectRef>
            <a:fontRef idx="minor">
              <a:schemeClr val="tx1"/>
            </a:fontRef>
          </p:style>
        </p:cxnSp>
      </p:grpSp>
      <p:grpSp>
        <p:nvGrpSpPr>
          <p:cNvPr id="21" name="Group 20"/>
          <p:cNvGrpSpPr/>
          <p:nvPr/>
        </p:nvGrpSpPr>
        <p:grpSpPr>
          <a:xfrm>
            <a:off x="5697511" y="3430980"/>
            <a:ext cx="3429000" cy="3395790"/>
            <a:chOff x="5697511" y="3430980"/>
            <a:chExt cx="3429000" cy="339579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511" y="3430980"/>
              <a:ext cx="3429000" cy="3395790"/>
            </a:xfrm>
            <a:prstGeom prst="rect">
              <a:avLst/>
            </a:prstGeom>
          </p:spPr>
        </p:pic>
        <p:cxnSp>
          <p:nvCxnSpPr>
            <p:cNvPr id="13" name="Straight Connector 12"/>
            <p:cNvCxnSpPr/>
            <p:nvPr/>
          </p:nvCxnSpPr>
          <p:spPr>
            <a:xfrm flipH="1">
              <a:off x="6172200" y="5090985"/>
              <a:ext cx="1219200" cy="928815"/>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391400" y="4571598"/>
              <a:ext cx="515285" cy="561026"/>
            </a:xfrm>
            <a:prstGeom prst="line">
              <a:avLst/>
            </a:prstGeom>
            <a:ln w="381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820756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905000"/>
            <a:ext cx="9144000" cy="1143000"/>
          </a:xfrm>
        </p:spPr>
        <p:txBody>
          <a:bodyPr>
            <a:normAutofit fontScale="90000"/>
          </a:bodyPr>
          <a:lstStyle/>
          <a:p>
            <a:r>
              <a:rPr lang="en-US" dirty="0" smtClean="0"/>
              <a:t>Theoretical Probability –</a:t>
            </a:r>
            <a:br>
              <a:rPr lang="en-US" dirty="0" smtClean="0"/>
            </a:br>
            <a:r>
              <a:rPr lang="en-US" sz="1300" dirty="0"/>
              <a:t/>
            </a:r>
            <a:br>
              <a:rPr lang="en-US" sz="1300" dirty="0"/>
            </a:br>
            <a:r>
              <a:rPr lang="en-US" dirty="0" smtClean="0"/>
              <a:t>A game is played by spinning two colored spinners. If you land on black on both spinners, you receive an extra turn. What is the theoretical probability of landing on black, then black?</a:t>
            </a:r>
            <a:br>
              <a:rPr lang="en-US" dirty="0" smtClean="0"/>
            </a:br>
            <a:r>
              <a:rPr lang="en-US" dirty="0"/>
              <a:t/>
            </a:r>
            <a:br>
              <a:rPr lang="en-US" dirty="0"/>
            </a:br>
            <a:endParaRPr lang="en-US" sz="33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91350" y="4733925"/>
            <a:ext cx="2152650" cy="212407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128" y="3886200"/>
            <a:ext cx="6048219" cy="2445025"/>
          </a:xfrm>
          <a:prstGeom prst="rect">
            <a:avLst/>
          </a:prstGeom>
        </p:spPr>
      </p:pic>
    </p:spTree>
    <p:extLst>
      <p:ext uri="{BB962C8B-B14F-4D97-AF65-F5344CB8AC3E}">
        <p14:creationId xmlns:p14="http://schemas.microsoft.com/office/powerpoint/2010/main" val="26702227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54886" cy="1143000"/>
          </a:xfrm>
        </p:spPr>
        <p:txBody>
          <a:bodyPr>
            <a:normAutofit fontScale="90000"/>
          </a:bodyPr>
          <a:lstStyle/>
          <a:p>
            <a:r>
              <a:rPr lang="en-US" dirty="0" smtClean="0"/>
              <a:t>Line of Reflection – </a:t>
            </a:r>
            <a:br>
              <a:rPr lang="en-US" dirty="0" smtClean="0"/>
            </a:br>
            <a:r>
              <a:rPr lang="en-US" dirty="0"/>
              <a:t/>
            </a:r>
            <a:br>
              <a:rPr lang="en-US" dirty="0"/>
            </a:br>
            <a:r>
              <a:rPr lang="en-US" sz="4000" dirty="0" smtClean="0"/>
              <a:t>Create a perfect reflection over the line y=x.</a:t>
            </a:r>
            <a:br>
              <a:rPr lang="en-US" sz="4000" dirty="0" smtClean="0"/>
            </a:br>
            <a:r>
              <a:rPr lang="en-US" sz="4000" dirty="0" smtClean="0"/>
              <a:t>Example:  				You Try:</a:t>
            </a:r>
            <a:r>
              <a:rPr lang="en-US" dirty="0" smtClean="0"/>
              <a:t/>
            </a:r>
            <a:br>
              <a:rPr lang="en-US" dirty="0" smtClean="0"/>
            </a:br>
            <a:r>
              <a:rPr lang="en-US" dirty="0"/>
              <a:t/>
            </a:r>
            <a:br>
              <a:rPr lang="en-US" dirty="0"/>
            </a:br>
            <a:endParaRPr lang="en-US" sz="33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23482" y="5486400"/>
            <a:ext cx="1433945" cy="1371600"/>
          </a:xfrm>
        </p:spPr>
      </p:pic>
      <p:pic>
        <p:nvPicPr>
          <p:cNvPr id="3" name="Picture 2"/>
          <p:cNvPicPr>
            <a:picLocks noChangeAspect="1"/>
          </p:cNvPicPr>
          <p:nvPr/>
        </p:nvPicPr>
        <p:blipFill>
          <a:blip r:embed="rId3"/>
          <a:stretch>
            <a:fillRect/>
          </a:stretch>
        </p:blipFill>
        <p:spPr>
          <a:xfrm>
            <a:off x="228600" y="2362200"/>
            <a:ext cx="3350658" cy="4010025"/>
          </a:xfrm>
          <a:prstGeom prst="rect">
            <a:avLst/>
          </a:prstGeom>
        </p:spPr>
      </p:pic>
      <p:pic>
        <p:nvPicPr>
          <p:cNvPr id="6" name="Picture 5"/>
          <p:cNvPicPr>
            <a:picLocks noChangeAspect="1"/>
          </p:cNvPicPr>
          <p:nvPr/>
        </p:nvPicPr>
        <p:blipFill>
          <a:blip r:embed="rId4"/>
          <a:stretch>
            <a:fillRect/>
          </a:stretch>
        </p:blipFill>
        <p:spPr>
          <a:xfrm>
            <a:off x="5101652" y="2286000"/>
            <a:ext cx="4038600" cy="4085021"/>
          </a:xfrm>
          <a:prstGeom prst="rect">
            <a:avLst/>
          </a:prstGeom>
        </p:spPr>
      </p:pic>
    </p:spTree>
    <p:extLst>
      <p:ext uri="{BB962C8B-B14F-4D97-AF65-F5344CB8AC3E}">
        <p14:creationId xmlns:p14="http://schemas.microsoft.com/office/powerpoint/2010/main" val="42198562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42266" y="0"/>
            <a:ext cx="1866900" cy="2447925"/>
          </a:xfrm>
        </p:spPr>
      </p:pic>
      <p:sp>
        <p:nvSpPr>
          <p:cNvPr id="3" name="AutoShape 2" descr="http://www.commonsensemath.com/images/dvdlessons/2-8_Order_of_Operations.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itle 3"/>
          <p:cNvSpPr>
            <a:spLocks noGrp="1"/>
          </p:cNvSpPr>
          <p:nvPr>
            <p:ph type="title"/>
          </p:nvPr>
        </p:nvSpPr>
        <p:spPr>
          <a:xfrm>
            <a:off x="46987" y="2286000"/>
            <a:ext cx="7162800" cy="2474164"/>
          </a:xfrm>
        </p:spPr>
        <p:txBody>
          <a:bodyPr>
            <a:normAutofit fontScale="90000"/>
          </a:bodyPr>
          <a:lstStyle/>
          <a:p>
            <a:r>
              <a:rPr lang="en-US" dirty="0" smtClean="0"/>
              <a:t>Percent Decrease – </a:t>
            </a:r>
            <a:br>
              <a:rPr lang="en-US" dirty="0" smtClean="0"/>
            </a:br>
            <a:r>
              <a:rPr lang="en-US" dirty="0"/>
              <a:t/>
            </a:r>
            <a:br>
              <a:rPr lang="en-US" dirty="0"/>
            </a:br>
            <a:r>
              <a:rPr lang="en-US" dirty="0" smtClean="0"/>
              <a:t>A house for sale by Exit Realty has recently had a price reduction. Originally listed for $205,000, it now costs $188,600. By what percent did the seller agree to discount the price?</a:t>
            </a:r>
            <a:br>
              <a:rPr lang="en-US" dirty="0" smtClean="0"/>
            </a:br>
            <a:r>
              <a:rPr lang="en-US" dirty="0"/>
              <a:t/>
            </a:r>
            <a:br>
              <a:rPr lang="en-US" dirty="0"/>
            </a:br>
            <a:endParaRPr lang="en-US" dirty="0"/>
          </a:p>
        </p:txBody>
      </p:sp>
      <p:sp>
        <p:nvSpPr>
          <p:cNvPr id="5" name="TextBox 4"/>
          <p:cNvSpPr txBox="1"/>
          <p:nvPr/>
        </p:nvSpPr>
        <p:spPr>
          <a:xfrm>
            <a:off x="3505200" y="0"/>
            <a:ext cx="3352800" cy="707886"/>
          </a:xfrm>
          <a:prstGeom prst="rect">
            <a:avLst/>
          </a:prstGeom>
          <a:noFill/>
        </p:spPr>
        <p:txBody>
          <a:bodyPr wrap="square" rtlCol="0">
            <a:spAutoFit/>
          </a:bodyPr>
          <a:lstStyle/>
          <a:p>
            <a:r>
              <a:rPr lang="en-US" sz="4000" dirty="0" smtClean="0"/>
              <a:t>Dailies Set #20</a:t>
            </a:r>
            <a:endParaRPr lang="en-US" sz="4000" dirty="0"/>
          </a:p>
        </p:txBody>
      </p:sp>
    </p:spTree>
    <p:extLst>
      <p:ext uri="{BB962C8B-B14F-4D97-AF65-F5344CB8AC3E}">
        <p14:creationId xmlns:p14="http://schemas.microsoft.com/office/powerpoint/2010/main" val="8956702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3098" y="1532049"/>
            <a:ext cx="9148354" cy="1143000"/>
          </a:xfrm>
        </p:spPr>
        <p:txBody>
          <a:bodyPr>
            <a:normAutofit fontScale="90000"/>
          </a:bodyPr>
          <a:lstStyle/>
          <a:p>
            <a:r>
              <a:rPr lang="en-US" dirty="0" smtClean="0"/>
              <a:t>Range – </a:t>
            </a:r>
            <a:br>
              <a:rPr lang="en-US" dirty="0" smtClean="0"/>
            </a:br>
            <a:r>
              <a:rPr lang="en-US" sz="3600" dirty="0"/>
              <a:t/>
            </a:r>
            <a:br>
              <a:rPr lang="en-US" sz="3600" dirty="0"/>
            </a:br>
            <a:r>
              <a:rPr lang="en-US" sz="3600" dirty="0" smtClean="0"/>
              <a:t>Using the box-and-whisker plot below, write at least one sentence comparing the range of temperatures for these three cities. Be specific in your comparison.</a:t>
            </a:r>
            <a:r>
              <a:rPr lang="en-US" sz="4000" dirty="0" smtClean="0"/>
              <a:t/>
            </a:r>
            <a:br>
              <a:rPr lang="en-US" sz="4000" dirty="0" smtClean="0"/>
            </a:br>
            <a:r>
              <a:rPr lang="en-US" sz="4000" dirty="0"/>
              <a:t/>
            </a:r>
            <a:br>
              <a:rPr lang="en-US" sz="4000"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4" y="0"/>
            <a:ext cx="994954" cy="1387699"/>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28" y="2819400"/>
            <a:ext cx="9185228" cy="3467100"/>
          </a:xfrm>
          <a:prstGeom prst="rect">
            <a:avLst/>
          </a:prstGeom>
        </p:spPr>
      </p:pic>
    </p:spTree>
    <p:extLst>
      <p:ext uri="{BB962C8B-B14F-4D97-AF65-F5344CB8AC3E}">
        <p14:creationId xmlns:p14="http://schemas.microsoft.com/office/powerpoint/2010/main" val="7382467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1905000"/>
            <a:ext cx="9161488" cy="1143000"/>
          </a:xfrm>
        </p:spPr>
        <p:txBody>
          <a:bodyPr>
            <a:normAutofit fontScale="90000"/>
          </a:bodyPr>
          <a:lstStyle/>
          <a:p>
            <a:r>
              <a:rPr lang="en-US" dirty="0" smtClean="0"/>
              <a:t>Regular Polygon – </a:t>
            </a:r>
            <a:br>
              <a:rPr lang="en-US" dirty="0" smtClean="0"/>
            </a:br>
            <a:r>
              <a:rPr lang="en-US" dirty="0"/>
              <a:t/>
            </a:r>
            <a:br>
              <a:rPr lang="en-US" dirty="0"/>
            </a:br>
            <a:r>
              <a:rPr lang="en-US" dirty="0" smtClean="0"/>
              <a:t>Samuel is planning to draw a scale drawing of The Pentagon. Since The Pentagon is a regular Pentagon, how many degrees should he draw each of the five angles?</a:t>
            </a:r>
            <a:br>
              <a:rPr lang="en-US" dirty="0" smtClean="0"/>
            </a:br>
            <a:r>
              <a:rPr lang="en-US" dirty="0"/>
              <a:t/>
            </a:r>
            <a:br>
              <a:rPr lang="en-US" dirty="0"/>
            </a:br>
            <a:endParaRPr lang="en-US"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31" y="4448175"/>
            <a:ext cx="1895475" cy="2409825"/>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518" y="3657601"/>
            <a:ext cx="5041972" cy="3200400"/>
          </a:xfrm>
          <a:prstGeom prst="rect">
            <a:avLst/>
          </a:prstGeom>
        </p:spPr>
      </p:pic>
    </p:spTree>
    <p:extLst>
      <p:ext uri="{BB962C8B-B14F-4D97-AF65-F5344CB8AC3E}">
        <p14:creationId xmlns:p14="http://schemas.microsoft.com/office/powerpoint/2010/main" val="882075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267199" y="2590800"/>
            <a:ext cx="4876801" cy="1143000"/>
          </a:xfrm>
        </p:spPr>
        <p:txBody>
          <a:bodyPr>
            <a:noAutofit/>
          </a:bodyPr>
          <a:lstStyle/>
          <a:p>
            <a:r>
              <a:rPr lang="en-US" sz="3600" dirty="0" smtClean="0"/>
              <a:t>Venn Diagram – </a:t>
            </a:r>
            <a:br>
              <a:rPr lang="en-US" sz="3600" dirty="0" smtClean="0"/>
            </a:br>
            <a:r>
              <a:rPr lang="en-US" sz="3600" dirty="0" smtClean="0"/>
              <a:t> </a:t>
            </a:r>
            <a:br>
              <a:rPr lang="en-US" sz="3600" dirty="0" smtClean="0"/>
            </a:br>
            <a:r>
              <a:rPr lang="en-US" sz="3600" dirty="0" smtClean="0"/>
              <a:t>At Reagan’s birthday party, burgers, hotdogs, and cake were served and each person’s choice of food was recorded in the Venn Diagram to the right. How many people ate at the party? </a:t>
            </a:r>
            <a:r>
              <a:rPr lang="en-US" sz="3600" dirty="0"/>
              <a:t/>
            </a:r>
            <a:br>
              <a:rPr lang="en-US" sz="3600" dirty="0"/>
            </a:br>
            <a:endParaRPr lang="en-US" sz="3600" dirty="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80" y="0"/>
            <a:ext cx="1623490" cy="1983377"/>
          </a:xfrm>
        </p:spPr>
      </p:pic>
      <p:pic>
        <p:nvPicPr>
          <p:cNvPr id="3" name="Picture 2"/>
          <p:cNvPicPr>
            <a:picLocks noChangeAspect="1"/>
          </p:cNvPicPr>
          <p:nvPr/>
        </p:nvPicPr>
        <p:blipFill>
          <a:blip r:embed="rId3"/>
          <a:stretch>
            <a:fillRect/>
          </a:stretch>
        </p:blipFill>
        <p:spPr>
          <a:xfrm>
            <a:off x="-32480" y="1789588"/>
            <a:ext cx="4299679" cy="4496912"/>
          </a:xfrm>
          <a:prstGeom prst="rect">
            <a:avLst/>
          </a:prstGeom>
        </p:spPr>
      </p:pic>
    </p:spTree>
    <p:extLst>
      <p:ext uri="{BB962C8B-B14F-4D97-AF65-F5344CB8AC3E}">
        <p14:creationId xmlns:p14="http://schemas.microsoft.com/office/powerpoint/2010/main" val="2670222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13429</TotalTime>
  <Words>377</Words>
  <Application>Microsoft Office PowerPoint</Application>
  <PresentationFormat>On-screen Show (4:3)</PresentationFormat>
  <Paragraphs>155</Paragraphs>
  <Slides>100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Arial</vt:lpstr>
      <vt:lpstr>Calibri</vt:lpstr>
      <vt:lpstr>Cambria Math</vt:lpstr>
      <vt:lpstr>Office Theme</vt:lpstr>
      <vt:lpstr>Integers–  Metal mercury at room temperature is a liquid. Its melting point is -39°C. The freezing point of alcohol is -14°C. How much warmer is the freezing point of alcohol than the melting point of mercury? </vt:lpstr>
      <vt:lpstr>            Rectangle –      A farmer has 200 feet of fencing. What is the largest area of land that can be enclosed if the farmer plans to use a rectangular design?</vt:lpstr>
      <vt:lpstr>Scientific Notation –  Astronomers measure distance between the sun and the planets using Astronomical Units (AU). 1 AU is the distance from Earth to the Sun. Pluto orbits the sun on a highly elliptical path. If at its closest point, Pluto is 29 astronomical units from the sun (2.75 x 109 miles), how far is the distance from Earth to the Sun.  </vt:lpstr>
      <vt:lpstr>Area –  A company’s logo takes on the general shape below. The logo is to be embroidered on t-shirts for the company’s employees. How many square centimeters of space will the blue part of the logo take up? How many square centimeters of space will the white part of the logo take up?        </vt:lpstr>
      <vt:lpstr>Sequence –   Calculate the 30th term of the sequence shown below.   -4, -2.6, -1.2, 0.2, …  </vt:lpstr>
      <vt:lpstr>Sales Tax –  You buy the new FIFA14 soccer game at Gamestop for $59.99. Will you actually pay $59.99 for the game? Why or why not? If not, how much will you actually pay for the game? </vt:lpstr>
      <vt:lpstr>Odd Number –  A farmer says that he has an odd number of pigs in each of his pig pens.   Does the farmer have:  a. 21 pigs and 4 pig pens b. 23 pigs and 5 pig pens  c. 25 pigs and 6 pig pens  Use math to support your answer.</vt:lpstr>
      <vt:lpstr>Complementary Angles –  A carpenter is building a frame around a door. He says to his client, “The upper corners of the frame will have equivalent, complementary angles.”  Draw an accurate picture of the carpenter’s door frame.  </vt:lpstr>
      <vt:lpstr>Supplementary Angles –   An amateur carpenter was told to cut two angles, one at 145⁰ and one at 35⁰, so that it formed supplementary angles. The carpenter accidently cut the first piece to be 131⁰. How many degrees should the carpenter cut the second piece so that if still forms supplementary angles?     </vt:lpstr>
      <vt:lpstr>Absolute Value –   On first down, the Steelers gained 7 yards. On second down, the quarterback was sacked in the backfield for a loss of 12 yards. On third down, a completion allowed them to gain 2 yards. Overall, how far away from the team’s starting point is the ball? How may yards does the team need to earn a first down (10 yards past their starting point)? </vt:lpstr>
      <vt:lpstr>Arc –   A section of a street league skateboarding park is made using an arc from a complete circle. The arc is 64 feet. The complete circle is 160 feet. What fraction of the circle is the arc?   </vt:lpstr>
      <vt:lpstr>Rate –   You are offered four different job offers. Which offer has the best rate?   a. $14.50 for every 2 hours of work b. $32.10 for every 5 hours of work c. $57.92 for every 8 hours of work d. $72.00 for every 10 hours of work  Use math to support your answer.  </vt:lpstr>
      <vt:lpstr>Commutative Property (include addition and multiplication) –   Describe how the commutative property could be used to quickly multiply the statement below using mental math.  Aaron received ½ of 7, 18 times in a row.   </vt:lpstr>
      <vt:lpstr>Circumference –  You work as a pool installation expert. You are asked to install a 16 foot diameter pool. How many feet of support panels will you need to encircle the pool (to construct the outside walls of the pool)?    </vt:lpstr>
      <vt:lpstr>Proportion –  You work as a product safety and reliability engineer. In a shipment of 400 parts, 14 were found to be defective. If a shipment of 1000 parts was shipped on the same day, how may parts can you predict are defective?  </vt:lpstr>
      <vt:lpstr>Zero Pairs (Integer Opposites) –  Sam is solving an integer addition math problem. The problem is -10 + 8. Sam says the answer is -2 because -10 is the same as -8 and -2. How did Sam use this fact to know the answer to his problem? </vt:lpstr>
      <vt:lpstr>Algorithm –     Jill programmed her computer to perform an algorithm. At each step, her computer displays a number on the screen. The table shows the numbers the computer displays for the first six steps. If the pattern continues, what number will the computer display at step 50? </vt:lpstr>
      <vt:lpstr>Greatest Common Factor –  Ella is making centerpieces for her wedding. She wants each centerpiece to be perfectly identical and she wants to use all the materials she has already purchased. So far, Ella has purchased 42 small candles, 91 flowers, and 28 mirrors.  How many centerpieces will Ella be able to make and how many of each item will be at each centerpiece?   </vt:lpstr>
      <vt:lpstr>Substitute –  You take a job as a truck driver. You are paid using a function of the number of miles you drive. Your total pay (t) is earned by $0.18 per mile (m) plus an additional $45 per day (d). Therefore, t=0.18m+45d. If you worked 5 days and drove 400 miles each day last week, how much money did you earn?  </vt:lpstr>
      <vt:lpstr>Conversion Factor –  Matt feeds his dog twice each day. Every time he feeds the dog, he gives him 4 ounces of food. How many pounds of food will the dog eat in a whole year?   </vt:lpstr>
      <vt:lpstr>Least Common Multiple –   Mrs. Daniel and her mom go running on Mount Union High School’s track. Mrs. Daniel can run 1 lap in 3 minutes. Her mom can run one lap in 2 ½ minutes. How many minutes will they need to run at their given paces to meet back up at their starting point? How many laps will this be for each person?</vt:lpstr>
      <vt:lpstr>Underestimate –   Kara’s mom is taking her school shopping at Kohl’s. A dress that originally costs $49.99 is on sale for 15% off. Kara’s mom can save an additional 20% by using her Kohl’s card. How much will Kara’s mom pay for the dress?  </vt:lpstr>
      <vt:lpstr>Unit Price –  At a surplus store, the manager buys cases of green beans for $4.50 each. To make a profit, the manager increases the price by $1.95 per case. If the case has 15 cans of green beans in it, what is the unit price that the customers will pay?  </vt:lpstr>
      <vt:lpstr>Even Number –  Lana and Wade are playing a number game. In order to win, you must solve a number puzzle within one minute. Wade asks Lana the following number puzzle. What numbers must Lana say in order to be correct?   What three consecutive even numbers have a sum of 318?  </vt:lpstr>
      <vt:lpstr>Prime Factors –   Manuel, Kayla, Michael, and Yvette are trying to find the prime factorization of 120.  Manuel says, “The prime factorization for 120 is 23x3x5” Kayla said, “Actually, it’s 2x2x3x10” Michael said, “I got 2x5x2x2x3” Yvyette said, “Well it could be 2x2x2x3x5x1.” Who is right? Explain your reasoning.  </vt:lpstr>
      <vt:lpstr>Whole Number –  Dan can mow this yard in one hour. How many square feet can he mow per minute? How long would it take him to mow a lawn that is 4,800 square feet?   </vt:lpstr>
      <vt:lpstr>Supplementary Angles –  You are hired as a contractor. You need to tell your employees how to join two pieces of wood to form a straight (180 degree) angle. Using only whole numbers, how many different possibilities exist for how to create the joint?  </vt:lpstr>
      <vt:lpstr>Secant –   Only one of the given pictures below is a secant. Which one is a secant and why? What are the names of the other pictures?</vt:lpstr>
      <vt:lpstr>Transversal –  A water tower is to be built to look like the picture to the left. Line m and line n represent poles to hold the tower up and line p is a support pole. Since line m and line n are parallel to each other, what is the relationship between angle 1 and angle 2? Explain why using a vocabulary term.    </vt:lpstr>
      <vt:lpstr>Combination –  An ice cream stand serves five different flavors of ice cream. You order a large ice cream, which is 3 scoops. If each scoop can be the same or a different flavor, how many different large ice creams are you choosing from?  </vt:lpstr>
      <vt:lpstr>Experimental Probability –  You are playing the card game War with a friend. You tell your friend that with each round you have a 50/50 chance of winning. However, when you play the game, your friend wins 70 rounds and you win 30 rounds. What is the experimental probability of you winning?  </vt:lpstr>
      <vt:lpstr>Transformation –  Find all the pairs  of congruent  pieces and  describe the  transformation  that has  occurred, using  vocabulary such  as translation,  rotation,  and reflection.   </vt:lpstr>
      <vt:lpstr>Inequality –  At Kohl’s Sara’s mom says, “You can spend NO MORE than $35.00.” Which inequality describes the amount of money (m) that Sara can spend? Why?  m&gt;35 m&lt;35 m≥35 m≤35   </vt:lpstr>
      <vt:lpstr>Fundamental Counting Principle –  In Pennsylvania, a driver’s license number is made of 8 numbers. How many different driver’s licenses can be made using this format?   </vt:lpstr>
      <vt:lpstr>Equivalent Ratios –  Three separate buses are taken on a middle school field trip. The 6th grade bus contains 24 students and 6 chaperones. The 7th grade bus contains 36 students and 9 chaperones. The 8th grade bus contains 42 students and 14 chaperones. Which of the buses contain equivalent ratios of students to chaperones? How do you know?  </vt:lpstr>
      <vt:lpstr>Down Payment –   Kara is buying her first home for $125,000. Her bank requires a down payment of 15%. How much money will Kara need to have before purchasing her home?   </vt:lpstr>
      <vt:lpstr>Similar Polygons –  If a  5 foot tall man casts a 8 foot shadow, how tall is a tree that casts a 24 foot shadow?  </vt:lpstr>
      <vt:lpstr>Mass –   The ratios of the gravitational force on the Moon to the gravitational force on Earth is 1:6. James has a mass of 84 kg on Earth. What is his mass on the moon? </vt:lpstr>
      <vt:lpstr>Difference –  At the end of the annual book fair, the students at Water Middle School found that they had $1,421.13 in the cash register. Their teacher had given them a loan of $97.89 to buy supplies for the fair. How much money will they have after they repay their teacher?   </vt:lpstr>
      <vt:lpstr>Principal –   Anna borrowed $150 from her mother and father to go on vacation with a friend. Anna said she will repay her parents an extra 10% of what she borrowed. How much money will she repay her parents in all? If she wants to repay them within 5 months, how much should she give them each month?  </vt:lpstr>
      <vt:lpstr>Unit Rate –   Cases of soda are sold as 24 packs.  Aaron buys two cases for $12.48. Ben buys one case for $5.52. Caleb buys three cases for $19.44.  Who received the best unit rate per can?   </vt:lpstr>
      <vt:lpstr>Equilateral Triangle –        Alicia is making a pattern with equilateral triangles. She started with one equilateral triangle and is adding equilateral triangles  to the perimeter of each design. The first four designs are shown below. If Alicia continues the pattern, how many equilateral triangles will she add to Design 5 to get design 6? Show your work in an organized way or  explain your steps/thinking.   </vt:lpstr>
      <vt:lpstr>Equation –   Paul works during the summer painting houses. The total amount of money (t) he earns depends on the number of hours and days he works. He charges $7 per hour (h) plus an additional $15 per day (d) for gas. Write an equation that relates t, h, and d. </vt:lpstr>
      <vt:lpstr>Percent –  Sara and Ben are offered two amounts of money from their parents.   Offer #1: 55% of $250 Offer #2: 20% of $600  Which offer would give  Sara and Ben the most money to share?</vt:lpstr>
      <vt:lpstr>Clockwise –  Becky and Ally are given the picture below and asked to describe the transformation. Becky says that it has been rotated clockwise. Ally says that it has been rotated counterclockwise. Who is correct and why?   </vt:lpstr>
      <vt:lpstr>Pythagorean Theorem –  A firefighter leans a 30 foot tall ladder against a window on the third story of the building. He sets the base of the ladder 18 feet away from the building. How tall is the window?  </vt:lpstr>
      <vt:lpstr>Right Angle –  How many right angles are inside of this cross?   </vt:lpstr>
      <vt:lpstr>Tip –  At a restaurant, you have a good waitress. You decide to tip her 15% of the bill. If your bill is $42.39, how much money should you give her?   </vt:lpstr>
      <vt:lpstr>Discount –  You are furnishing your new home. Your best friend’s dad owns a furniture store. He says he will give you an additional 10% off whatever you buy. You buy a couch that originally costs $990.00. However, it is 35% off. How much will you pay for the couch if you get the 35% off and then an additional 10% off?   </vt:lpstr>
      <vt:lpstr>Associative Property –  Carson is asked to multiply  (36 x 20) x 5 using only mental math. Describe how the associative property can help Carson solve this problem.  </vt:lpstr>
      <vt:lpstr>Stem-and-Leaf Plot –   What is the median student heart rate after 1 minute of jumping jacks?  </vt:lpstr>
      <vt:lpstr>Bisect –  In this picture of a homemade kite, in what ways does the kite model bisecting?   </vt:lpstr>
      <vt:lpstr>Commission –   You are an automotive salesman. You earn a monthly salary of $250.00 plus a commission of 5%. Last month you sold 5 vehicles worth the following amounts $2,500, $8,650, $10,575, $5,820, and $6,100. How much money did you earn in all? </vt:lpstr>
      <vt:lpstr>Mean (Average) –  Johnny bought some chairs at an average price of $37. If he decided to buy one more chair for $85, the average price would become $43. How many chairs did he buy?  </vt:lpstr>
      <vt:lpstr>Biased Sample –   Mrs. Stevens works in the cafeteria. She wants to know what dessert most students would like to see added to the lunch entrée. She has four ideas for asking the students. Explain which method will be the least biased?  A. Get a list of all the students in the school and choose all the students with last names A-M. B. Asks all the students who currently buy the entrée. C. Give each student a raffle ticket as they enter the cafeteria and then draw out 50 ticket numbers.  D. Ask all the sixth graders, since they will be in the middle school the longest.       </vt:lpstr>
      <vt:lpstr>Capacity –   You are the supplier of the new 2013  Easton S1 Junior Big Barrel Baseball Bat. The bat is 25 inches long with a 2 ¾ inch barrel diameter.  If your shipping box has a capacity of 234 cubic inches, what could be the length, width, and height of the box?  </vt:lpstr>
      <vt:lpstr>Box-and-Whisker Plot –  Construct a box and whisker plot to show the men’s team’s heights.   </vt:lpstr>
      <vt:lpstr>Celsius –   The average temperature of a dog is 38 degrees Celsius. The average temperature of a human is 98.6 Fahrenheit . How many degrees warmer in Fahrenheit is a dog than a human?  </vt:lpstr>
      <vt:lpstr>Certain –   Explain whether each situation is “certain,” “impossible,” or “equally likely.”  1. If you had a fair number cube with sides 1-6, what is the probability of rolling a 9? 2. Evan had 6 red pencils and 5 green pencils. If he grabs one at random what is the probability he will grab either a red or green pencil?  3. Bill had 8 pieces of chocolate candy and 8 pieces of caramel. If he picks one at random, what is the probability he will pick a chocolate piece?  </vt:lpstr>
      <vt:lpstr>Simplify –   Kent is asked to simplify the following expression.  300 – 16 ÷ 2 ● 2 + 14  Kent says the answer is 310. Is Kent correct? Specifically, what mistake did Kent make?   </vt:lpstr>
      <vt:lpstr>Denominator –   Allison asked her peers how many movies they have watched in the past month and recorded her results in the histogram below. What fraction of her peers have watched four movies?  </vt:lpstr>
      <vt:lpstr>Parallelogram –  Explain using pictures and words how a parallelogram is related to a rectangle.  </vt:lpstr>
      <vt:lpstr>Pi (π) –   A washer for a piece of machinery has an internal diameter of 3 cm and a total diameter of 7 cm.  What is the area of the washer (the shaded region)?    </vt:lpstr>
      <vt:lpstr>Scale Drawing –   On a blueprint of a house, the length of a den area measures 3 ¾ inches. If the scale is ½ in:6 ft, how long is the room?    </vt:lpstr>
      <vt:lpstr>Work Backwards –   Sara is trying to estimate what time she woke up this morning. It is now 10:20. So far this morning, she has worked 2 ¾ hours, drove to work (40 minutes), got ready for work (35 minutes), ran 6 miles(1 ¼ hours), and got ready for her run (10 minutes). Approximately what time did Sara wake up this morning?  </vt:lpstr>
      <vt:lpstr>Quadrant –  Draw a coordinate plane. Then, draw a square on your coordinate plane that has one vertex in each of the quadrants. Label each vertex with a point (A,B,C, and D). Then, tell what quadrant each point lies in and the point’s ordered pair.  </vt:lpstr>
      <vt:lpstr>Equivalent –   If 3y + 6x is equivalent to 75 + y + y + y, what is the value of x?  </vt:lpstr>
      <vt:lpstr>Perimeter –   The shape of a patio at a restaurant is blueprinted below. How many feet of fencing would be needed to enclose the patio?   </vt:lpstr>
      <vt:lpstr>Perpendicular Lines –  Which of the shapes to the right can model perpendicular lines?    </vt:lpstr>
      <vt:lpstr>Volume –  A scoop of ice cream is  half of a sphere. Calculate  the volume of ice cream  that could fill one cone  with one scoop on top.  Formulas:  Volume of a cone: 1/3 πr^2 h Volume of a sphere: 4/3 πr^3  </vt:lpstr>
      <vt:lpstr>Irrational Number –   Use a calculator to find the 8 irrational numbers below:  </vt:lpstr>
      <vt:lpstr>Prime Number –    James and Harley’s teacher asks them to find the sum of the first ten prime numbers. James believes the sum is 101. Harley believes the sum is 129. Prove who, if either, is correct. </vt:lpstr>
      <vt:lpstr>Percent Increase –   Walmart carries Mickey Mouse Clubhouse DVDs. They purchase them wholesale for $8.50 each. They then sell them for $12.92. By what percent has Walmart increased the price of their item?  </vt:lpstr>
      <vt:lpstr>Simple Interest –   To purchase a home, Kenley must have a 20% down payment. She plans to purchase a home worth $110,000. Therefore, she needs $22,000 as her down payment. Her parents agree to loan her the money necessary for the down payment and will charge her a simple interest rate of 3%. How much will Kenley have to pay her parents back in all if she plans to pay them back within 6 years? How much should she pay to her parents each month to ensure that the loan is paid off in exactly 10 years?  </vt:lpstr>
      <vt:lpstr>Euler Circuit –   A remote control is handled by a small circuit board that requires a Euler Circuit in order to maintain power. Which of the following designs could be a sketch of the remote control’s circuit board?  </vt:lpstr>
      <vt:lpstr>Median –   After a short survey, Mrs. Daniel collected the following information about her students’ phone habits. How do 1st and 3rd period’s median number of minutes spent on the phone compare?  </vt:lpstr>
      <vt:lpstr>Factorial –   Mrs. Neil is typing a list of eight students who have been chosen for a reward at the upcoming Academic Banquet. How many choices of ways to list the students does Mrs. Neil have?  </vt:lpstr>
      <vt:lpstr>Prime Factorization –  Use prime factorizations to solve this problem. You have 120 red beads, 100 white beads, and 45 blue beads. You want to use all the beads to make identical bracelets that have red, white, and blue beads on each. What is the greatest number of identical bracelets you can make? How many of each color will be on each bracelet?     </vt:lpstr>
      <vt:lpstr>Scale Factor –   A model of a car is built and show in the picture below. What is the scale of the model?   </vt:lpstr>
      <vt:lpstr>Withholding Tax –   Vince gets paid biweekly a gross income of $2,307.69. Of that amount, $281.54 gets withheld for Federal Taxes and $87.69 gets withheld for State Taxes. What percent of his income is withheld for taxes?  </vt:lpstr>
      <vt:lpstr>Positive Correlation –   Which of the following situations would have a positive correlation? Why?  1. The height of a tree and the number of years old it is. 2. The height of a person and the grade he or she received on the last math test. 3. The price of  popcorn at the movies and the number of pieces of popcorn you receive. 4. The diameter of a pepperoni pizza and the number of pepperonis received.  5. The cost of gas and the number of gallons you can buy with $10.   Give one additional example of a positive correlation.</vt:lpstr>
      <vt:lpstr>Random Sample –  You are asked by the principal to survey the middle school to see what sport they would like to play at the upcoming fun day. Explain a way to randomly sample 50 students from the middle school.   </vt:lpstr>
      <vt:lpstr>Evaluate –   Sam was asked to solve the problem below. Is Sam correct? If not, what mistake(s) did Sam make and what is the correct answer?  4(23-7) – 52 4(16-7)-25 4(9)●25 36 ●25 960   </vt:lpstr>
      <vt:lpstr>Surface Area –   Callie’s birthday is coming up. Her mother buys her a present that is in a rectangular box, as                                           shown to the left. How                                             many square feet of                                            wrapping paper are                                            needed to cover the                            entire box?  </vt:lpstr>
      <vt:lpstr>Exponent –   What is the value of 12 + 23 + 34 + 45 ?</vt:lpstr>
      <vt:lpstr>Outlier –  The data below represents the number of hours that Kyle has practiced basketball in the past 9 weeks. Calculate the mean, median, mode, and range of the data. Then, explain which measure of central tendency (mean, median, mode or range) best represents Kyle’s practice.  </vt:lpstr>
      <vt:lpstr>Negative Correlation –   Which of the following situations would have a negative correlation? Why?  1. The temperature outside and the number of gallons of oil needed to heat your home. 2. The number of hours spent studying and the score on your math test. 3. The  number of minutes spent running on a treadmill and the number of calories burnt.  4. The length of the lines at an amusement park and the number of rides you can ride in one day.  5. The age of a tadpole and the length of its tail.  Give one additional example of a positive correlation.</vt:lpstr>
      <vt:lpstr>Quarterly –   I agree to give Addaleigh and Cohen an allowance. I give two offers. Offer #1: $1.00 doubled quarterly for 3 years. Offer #2: $20.00 per week for 3 years. Addaleigh chooses offer #1 and Cohen chooses offer #2. Who will receive the most money? How much more money will that person receive in the 3 years?    </vt:lpstr>
      <vt:lpstr>Sphere –   A baseball is a sphere with a 3 inch diameter. It is covered in leather. How many square inches of leather is needed to cover a baseball? (SA = 4πr2)  </vt:lpstr>
      <vt:lpstr>Transformations –  Translation –  Rotation –  Reflection –  Choose a uppercase letter that is NOT symmetrical (ex. A is symmetrical). Then, draw and label a translation of the letter, a rotation of the letter, and a reflection of the letter.  (4 pictures total – an original, a translation, a rotation, and a reflection).  </vt:lpstr>
      <vt:lpstr>Order of Operations –   James had 5 questions for homework. To the right are his questions and answers. Work each of James’ questions to determine which of his answers are correct. What percent of the worksheet did James get correct?   </vt:lpstr>
      <vt:lpstr>Tessellation –   Below is a tessellation made of two shapes. Create a tessellating design using two shapes.  </vt:lpstr>
      <vt:lpstr>Time –   Anna has a doctors appointment. She looked at the clock when she left the house in the morning and when she returned in the afternoon. How long was she gone? </vt:lpstr>
      <vt:lpstr>Theoretical Probability –  A game is played by spinning two colored spinners. If you land on black on both spinners, you receive an extra turn. What is the theoretical probability of landing on black, then black?  </vt:lpstr>
      <vt:lpstr>Line of Reflection –   Create a perfect reflection over the line y=x. Example:      You Try:  </vt:lpstr>
      <vt:lpstr>Percent Decrease –   A house for sale by Exit Realty has recently had a price reduction. Originally listed for $205,000, it now costs $188,600. By what percent did the seller agree to discount the price?  </vt:lpstr>
      <vt:lpstr>Range –   Using the box-and-whisker plot below, write at least one sentence comparing the range of temperatures for these three cities. Be specific in your comparison.  </vt:lpstr>
      <vt:lpstr>Regular Polygon –   Samuel is planning to draw a scale drawing of The Pentagon. Since The Pentagon is a regular Pentagon, how many degrees should he draw each of the five angles?  </vt:lpstr>
      <vt:lpstr>Venn Diagram –    At Reagan’s birthday party, burgers, hotdogs, and cake were served and each person’s choice of food was recorded in the Venn Diagram to the right. How many people ate at the party?  </vt:lpstr>
      <vt:lpstr>Rectangular Prism –   A food company is considering two designs for their new product’s packaging. How much greater is volume of the design on the right than the design on the left?  </vt:lpstr>
    </vt:vector>
  </TitlesOfParts>
  <Company>Fannett-Metal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Autumn Daniel</cp:lastModifiedBy>
  <cp:revision>447</cp:revision>
  <cp:lastPrinted>2012-11-19T14:42:36Z</cp:lastPrinted>
  <dcterms:created xsi:type="dcterms:W3CDTF">2012-06-30T23:56:20Z</dcterms:created>
  <dcterms:modified xsi:type="dcterms:W3CDTF">2015-08-23T19:49:40Z</dcterms:modified>
</cp:coreProperties>
</file>