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1"/>
  </p:sldMasterIdLst>
  <p:notesMasterIdLst>
    <p:notesMasterId r:id="rId11"/>
  </p:notesMasterIdLst>
  <p:sldIdLst>
    <p:sldId id="256" r:id="rId2"/>
    <p:sldId id="257" r:id="rId3"/>
    <p:sldId id="261" r:id="rId4"/>
    <p:sldId id="263" r:id="rId5"/>
    <p:sldId id="262" r:id="rId6"/>
    <p:sldId id="258" r:id="rId7"/>
    <p:sldId id="259" r:id="rId8"/>
    <p:sldId id="260"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4AA2"/>
    <a:srgbClr val="FBAA52"/>
    <a:srgbClr val="FFFFFF"/>
    <a:srgbClr val="FFC8C0"/>
    <a:srgbClr val="1F59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5876" autoAdjust="0"/>
  </p:normalViewPr>
  <p:slideViewPr>
    <p:cSldViewPr snapToGrid="0">
      <p:cViewPr varScale="1">
        <p:scale>
          <a:sx n="48" d="100"/>
          <a:sy n="48" d="100"/>
        </p:scale>
        <p:origin x="1578" y="48"/>
      </p:cViewPr>
      <p:guideLst/>
    </p:cSldViewPr>
  </p:slideViewPr>
  <p:notesTextViewPr>
    <p:cViewPr>
      <p:scale>
        <a:sx n="1" d="1"/>
        <a:sy n="1" d="1"/>
      </p:scale>
      <p:origin x="0" y="-9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39DDB5-E48D-4909-A766-A6A7D98E151E}" type="datetimeFigureOut">
              <a:rPr lang="en-US" smtClean="0"/>
              <a:t>2/23/2020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F257E2-F26B-446E-ACFB-F95C03C8C4F7}" type="slidenum">
              <a:rPr lang="en-US" smtClean="0"/>
              <a:t>‹#›</a:t>
            </a:fld>
            <a:endParaRPr lang="en-US"/>
          </a:p>
        </p:txBody>
      </p:sp>
    </p:spTree>
    <p:extLst>
      <p:ext uri="{BB962C8B-B14F-4D97-AF65-F5344CB8AC3E}">
        <p14:creationId xmlns:p14="http://schemas.microsoft.com/office/powerpoint/2010/main" val="114105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following</a:t>
            </a:r>
            <a:r>
              <a:rPr lang="en-US" baseline="0" dirty="0" smtClean="0"/>
              <a:t> slides detail the comprehensive school counseling program within our elementary school building, grades K through 5. </a:t>
            </a:r>
            <a:r>
              <a:rPr lang="en-US" sz="1200" dirty="0" smtClean="0"/>
              <a:t>Our comprehensive school counseling program works to promote and foster academic, career, and personal-social development;</a:t>
            </a:r>
            <a:r>
              <a:rPr lang="en-US" sz="1200" baseline="0" dirty="0" smtClean="0"/>
              <a:t> all of which are embedded within the program to meet the unique needs of every student. </a:t>
            </a:r>
            <a:endParaRPr lang="en-US" dirty="0"/>
          </a:p>
        </p:txBody>
      </p:sp>
      <p:sp>
        <p:nvSpPr>
          <p:cNvPr id="4" name="Slide Number Placeholder 3"/>
          <p:cNvSpPr>
            <a:spLocks noGrp="1"/>
          </p:cNvSpPr>
          <p:nvPr>
            <p:ph type="sldNum" sz="quarter" idx="10"/>
          </p:nvPr>
        </p:nvSpPr>
        <p:spPr/>
        <p:txBody>
          <a:bodyPr/>
          <a:lstStyle/>
          <a:p>
            <a:fld id="{FAF257E2-F26B-446E-ACFB-F95C03C8C4F7}" type="slidenum">
              <a:rPr lang="en-US" smtClean="0"/>
              <a:t>2</a:t>
            </a:fld>
            <a:endParaRPr lang="en-US" dirty="0"/>
          </a:p>
        </p:txBody>
      </p:sp>
    </p:spTree>
    <p:extLst>
      <p:ext uri="{BB962C8B-B14F-4D97-AF65-F5344CB8AC3E}">
        <p14:creationId xmlns:p14="http://schemas.microsoft.com/office/powerpoint/2010/main" val="3922970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comprehensive</a:t>
            </a:r>
            <a:r>
              <a:rPr lang="en-US" baseline="0" dirty="0" smtClean="0"/>
              <a:t> counseling program works to support the academic needs of each child. This starts by addressing the needs of the whole child to promote equitable academic achievement and access to services. The school counselor will work to identify achievement gaps and work to provide appropriate strategies. In identifying achievement gaps, the counselor also identifies any possible correlations between students who have been identified in the gap. The counselor then works as a social advocate for that population. In addition to examining pre-existing data, the counselor may also work to procure additional data through surveys and observations. Individual observations of at-risk students will also be performed to support the needs of each child, utilizing this as a means of collaboration and consolation. </a:t>
            </a:r>
          </a:p>
          <a:p>
            <a:r>
              <a:rPr lang="en-US" dirty="0" smtClean="0"/>
              <a:t>If possible, all</a:t>
            </a:r>
            <a:r>
              <a:rPr lang="en-US" baseline="0" dirty="0" smtClean="0"/>
              <a:t> counseling activities are performed during times which the children are not involved in core-instruction time. This ensures each child continues to be involved in the core-curriculum and is successful academically. </a:t>
            </a:r>
          </a:p>
          <a:p>
            <a:r>
              <a:rPr lang="en-US" baseline="0" dirty="0" smtClean="0"/>
              <a:t>The counseling program also works to incorporate standards blending into each classroom counseling lesson. Standards blending is achieved through a combination of collaboration with teachers and adhering to state academic standards. The standards blends are matched with where the classroom is currently in their academic year. Various standards blends, English Language Arts, Mathematics, Social Studies, etc. are incorporated. In administering counseling services, vertical articulation is also utilized. For example, counseling lessons are age-appropriate and build on each other during the year and throughout the child’s school career.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Data-driven outcome studies (achievement data) are utilized to support and guide the program. Pre and post-test data is collected during each classroom lesson to ensure that the lesson is appropriate and effective. For example, this data allows for standard blends to be adjusted as needed to support any achievement gaps that are identified for the student population. Access and attainment data are also examined to promote systemic change and address equity concerns. Data is a major component which contributes to creating pathways, reaching milestones, and examining quality (</a:t>
            </a:r>
            <a:r>
              <a:rPr lang="en-US" baseline="0" dirty="0" err="1" smtClean="0"/>
              <a:t>Erford</a:t>
            </a:r>
            <a:r>
              <a:rPr lang="en-US" baseline="0" dirty="0" smtClean="0"/>
              <a:t>, 2019).</a:t>
            </a:r>
          </a:p>
          <a:p>
            <a:endParaRPr lang="en-US" dirty="0"/>
          </a:p>
        </p:txBody>
      </p:sp>
      <p:sp>
        <p:nvSpPr>
          <p:cNvPr id="4" name="Slide Number Placeholder 3"/>
          <p:cNvSpPr>
            <a:spLocks noGrp="1"/>
          </p:cNvSpPr>
          <p:nvPr>
            <p:ph type="sldNum" sz="quarter" idx="10"/>
          </p:nvPr>
        </p:nvSpPr>
        <p:spPr/>
        <p:txBody>
          <a:bodyPr/>
          <a:lstStyle/>
          <a:p>
            <a:fld id="{FAF257E2-F26B-446E-ACFB-F95C03C8C4F7}" type="slidenum">
              <a:rPr lang="en-US" smtClean="0"/>
              <a:t>3</a:t>
            </a:fld>
            <a:endParaRPr lang="en-US"/>
          </a:p>
        </p:txBody>
      </p:sp>
    </p:spTree>
    <p:extLst>
      <p:ext uri="{BB962C8B-B14F-4D97-AF65-F5344CB8AC3E}">
        <p14:creationId xmlns:p14="http://schemas.microsoft.com/office/powerpoint/2010/main" val="3388215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a:t>
            </a:r>
            <a:r>
              <a:rPr lang="en-US" baseline="0" dirty="0" smtClean="0"/>
              <a:t> to address important career and work education standards, the comprehensive guidance program begins implementing career and work education lessons during classroom (guidance) lessons beginning as early as kindergarten. The incorporation of career education is age-appropriate, also governed by the Pennsylvania Career and Work Standards. Pennsylvania requires that by the 6</a:t>
            </a:r>
            <a:r>
              <a:rPr lang="en-US" baseline="30000" dirty="0" smtClean="0"/>
              <a:t>th</a:t>
            </a:r>
            <a:r>
              <a:rPr lang="en-US" baseline="0" dirty="0" smtClean="0"/>
              <a:t> grade each student is able to provide six pieces of evidence they engaged in career education and work exploration, a minimum of one from each domain (career awareness and preparation, career acquisition, career retention and advancement, and entrepreneurship).  The counseling program ensures that well over six pieces of evidence are procured by the 6</a:t>
            </a:r>
            <a:r>
              <a:rPr lang="en-US" baseline="30000" dirty="0" smtClean="0"/>
              <a:t>th</a:t>
            </a:r>
            <a:r>
              <a:rPr lang="en-US" baseline="0" dirty="0" smtClean="0"/>
              <a:t> grade in order to establish a well-rounded and vertically articulated career program. The counseling program also works to ensure that important connections between school and future success are made. This includes highlighting the importance of education (academic or vocational) to obtain a career, developing characteristics that help to obtain and maintain a job, as well as correlating attendance in school with the importance of attendance in a career. Additionally, the program emphasizes exploration and does account for Happenstance, helping students to understand that our career is a very unique journey, not a strict/set path. </a:t>
            </a:r>
          </a:p>
          <a:p>
            <a:r>
              <a:rPr lang="en-US" baseline="0" dirty="0" smtClean="0"/>
              <a:t>The counseling program also collaborates with community stakeholders to encourage local career and work development. For example, the fifth grade class participates in a field trip to the local technical </a:t>
            </a:r>
            <a:r>
              <a:rPr lang="en-US" baseline="0" dirty="0" smtClean="0"/>
              <a:t>school and a STEM career awareness exploration activity. </a:t>
            </a:r>
            <a:r>
              <a:rPr lang="en-US" baseline="0" dirty="0" smtClean="0"/>
              <a:t>Fifth grade students also have the opportunity to explore local job opportunities and interview someone within </a:t>
            </a:r>
            <a:r>
              <a:rPr lang="en-US" baseline="0" dirty="0" smtClean="0"/>
              <a:t>the </a:t>
            </a:r>
            <a:r>
              <a:rPr lang="en-US" baseline="0" dirty="0" smtClean="0"/>
              <a:t>local community</a:t>
            </a:r>
            <a:r>
              <a:rPr lang="en-US" baseline="0" dirty="0" smtClean="0"/>
              <a:t>. The community should be explored broadly, taking the time to identify stakeholders and encourage community involvement and support in career program efforts (</a:t>
            </a:r>
            <a:r>
              <a:rPr lang="en-US" sz="1200" b="0" i="0" kern="1200" dirty="0" smtClean="0">
                <a:solidFill>
                  <a:schemeClr val="tx1"/>
                </a:solidFill>
                <a:effectLst/>
                <a:latin typeface="+mn-lt"/>
                <a:ea typeface="+mn-ea"/>
                <a:cs typeface="+mn-cs"/>
              </a:rPr>
              <a:t>Gibbons, M. M., Brown, E. C., Daniels, S., </a:t>
            </a:r>
            <a:r>
              <a:rPr lang="en-US" sz="1200" b="0" i="0" kern="1200" dirty="0" err="1" smtClean="0">
                <a:solidFill>
                  <a:schemeClr val="tx1"/>
                </a:solidFill>
                <a:effectLst/>
                <a:latin typeface="+mn-lt"/>
                <a:ea typeface="+mn-ea"/>
                <a:cs typeface="+mn-cs"/>
              </a:rPr>
              <a:t>Rosecrance</a:t>
            </a:r>
            <a:r>
              <a:rPr lang="en-US" sz="1200" b="0" i="0" kern="1200" dirty="0" smtClean="0">
                <a:solidFill>
                  <a:schemeClr val="tx1"/>
                </a:solidFill>
                <a:effectLst/>
                <a:latin typeface="+mn-lt"/>
                <a:ea typeface="+mn-ea"/>
                <a:cs typeface="+mn-cs"/>
              </a:rPr>
              <a:t>, P., Hardin, E. E., &amp; Farrell, I.,</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2019).</a:t>
            </a:r>
            <a:endParaRPr lang="en-US" baseline="0" dirty="0" smtClean="0"/>
          </a:p>
          <a:p>
            <a:r>
              <a:rPr lang="en-US" baseline="0" dirty="0" smtClean="0"/>
              <a:t>As students are developing a basic sense of themselves, career and work exploration is an important goal to reach, establishing a solid foundation with which they can build on and clarify during their secondary experience (</a:t>
            </a:r>
            <a:r>
              <a:rPr lang="en-US" baseline="0" dirty="0" err="1" smtClean="0"/>
              <a:t>Erford</a:t>
            </a:r>
            <a:r>
              <a:rPr lang="en-US" baseline="0" dirty="0" smtClean="0"/>
              <a:t>, 2019). </a:t>
            </a:r>
            <a:endParaRPr lang="en-US" dirty="0"/>
          </a:p>
        </p:txBody>
      </p:sp>
      <p:sp>
        <p:nvSpPr>
          <p:cNvPr id="4" name="Slide Number Placeholder 3"/>
          <p:cNvSpPr>
            <a:spLocks noGrp="1"/>
          </p:cNvSpPr>
          <p:nvPr>
            <p:ph type="sldNum" sz="quarter" idx="10"/>
          </p:nvPr>
        </p:nvSpPr>
        <p:spPr/>
        <p:txBody>
          <a:bodyPr/>
          <a:lstStyle/>
          <a:p>
            <a:fld id="{FAF257E2-F26B-446E-ACFB-F95C03C8C4F7}" type="slidenum">
              <a:rPr lang="en-US" smtClean="0"/>
              <a:t>4</a:t>
            </a:fld>
            <a:endParaRPr lang="en-US"/>
          </a:p>
        </p:txBody>
      </p:sp>
    </p:spTree>
    <p:extLst>
      <p:ext uri="{BB962C8B-B14F-4D97-AF65-F5344CB8AC3E}">
        <p14:creationId xmlns:p14="http://schemas.microsoft.com/office/powerpoint/2010/main" val="3125436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Year-long, school-wide character and behavioral initiatives are implemented. GRRREAT (</a:t>
            </a:r>
            <a:r>
              <a:rPr lang="en-US" sz="1200" kern="1200" dirty="0" smtClean="0">
                <a:solidFill>
                  <a:schemeClr val="tx1"/>
                </a:solidFill>
                <a:effectLst/>
                <a:latin typeface="+mn-lt"/>
                <a:ea typeface="+mn-ea"/>
                <a:cs typeface="+mn-cs"/>
              </a:rPr>
              <a:t>Give 100%, Responsibility, Respect, Right Choices, Encourage Others, Accept Differences, and Teamwork)</a:t>
            </a:r>
            <a:r>
              <a:rPr lang="en-US" baseline="0" dirty="0" smtClean="0"/>
              <a:t>, a character initiative, rewards one student from each class each month for exemplifying the monthly acronym. The GRRREAT theme is incorporated into classrooms and students are graded on character. At the end of each semester there is a cumulative award (i.e. popcorn and a movie) for students who have displayed GRRREAT characteristics. Additionally, the counseling program also promotes a school-wide culture of attendance. Each semester every child is given a BINGO card and the game is played during morning announcements. As students win BINGO during the semester they may select from a range of prizes. These school-wide initiatives work to lessen behavioral issues/referrals and close the attendance gap. As new evidence to support additional gaps presents itself we will incorporate additional school-wide initiatives. </a:t>
            </a:r>
          </a:p>
          <a:p>
            <a:r>
              <a:rPr lang="en-US" dirty="0" smtClean="0"/>
              <a:t>As</a:t>
            </a:r>
            <a:r>
              <a:rPr lang="en-US" baseline="0" dirty="0" smtClean="0"/>
              <a:t> aforementioned in academic program elements, classroom (guidance) lessons also work to promote personal and social development. Classroom lessons are structured to address </a:t>
            </a:r>
            <a:r>
              <a:rPr lang="en-US" i="1" baseline="0" dirty="0" smtClean="0"/>
              <a:t>ASCA Mindset and Behavior Standards </a:t>
            </a:r>
            <a:r>
              <a:rPr lang="en-US" baseline="0" dirty="0" smtClean="0"/>
              <a:t>(ASCA, 2014) in order to promote student success. Each classroom lesson is age-appropriate, occurring once a month. This not only fosters social/emotional growth, but establishes an ongoing relationship between each student and the school counselor. Each month’s lesson focus also aligns with the school-wide character and behavioral education program’s (GRRREAT) monthly theme.</a:t>
            </a:r>
          </a:p>
          <a:p>
            <a:r>
              <a:rPr lang="en-US" baseline="0" dirty="0" smtClean="0"/>
              <a:t>The counseling program also provides other direct services, such as individual and group counseling. Counseling services are a combination of proactive and reactive services. If a need is identified, individual or group sessions are initiated. In the instance of classroom lessons, these are generally proactive (but also at times adjusted to be reactive) to support and promote a positive school climate. </a:t>
            </a:r>
          </a:p>
          <a:p>
            <a:r>
              <a:rPr lang="en-US" baseline="0" dirty="0" smtClean="0"/>
              <a:t>School-wide incentives, classroom lessons, and individual and group counseling services are the direct result of needs assessments, consultation, and collaboration. Needs assessments are distributes quarterly to teachers and semi-annually to parents in order to help identify new gaps/areas of focus and support or refute present intervention strategies. Parents, teachers and stakeholders also work together with the counseling program, consulting and collaborating about what services are needed. Collaboration and consultation is an indirect service provided to support the needs of students, identifying direct services needed. </a:t>
            </a:r>
            <a:endParaRPr lang="en-US" dirty="0"/>
          </a:p>
        </p:txBody>
      </p:sp>
      <p:sp>
        <p:nvSpPr>
          <p:cNvPr id="4" name="Slide Number Placeholder 3"/>
          <p:cNvSpPr>
            <a:spLocks noGrp="1"/>
          </p:cNvSpPr>
          <p:nvPr>
            <p:ph type="sldNum" sz="quarter" idx="10"/>
          </p:nvPr>
        </p:nvSpPr>
        <p:spPr/>
        <p:txBody>
          <a:bodyPr/>
          <a:lstStyle/>
          <a:p>
            <a:fld id="{FAF257E2-F26B-446E-ACFB-F95C03C8C4F7}" type="slidenum">
              <a:rPr lang="en-US" smtClean="0"/>
              <a:t>5</a:t>
            </a:fld>
            <a:endParaRPr lang="en-US" dirty="0"/>
          </a:p>
        </p:txBody>
      </p:sp>
    </p:spTree>
    <p:extLst>
      <p:ext uri="{BB962C8B-B14F-4D97-AF65-F5344CB8AC3E}">
        <p14:creationId xmlns:p14="http://schemas.microsoft.com/office/powerpoint/2010/main" val="1348775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It is the school counseling program’s goal to promote equitable educational practices and maintain a responsive school climate in which individual differences are respected and welcomed, ultimately benefitting the surrounding community. Students within the school are advocated for in many</a:t>
            </a:r>
            <a:r>
              <a:rPr lang="en-US" sz="1200" baseline="0" dirty="0" smtClean="0"/>
              <a:t> </a:t>
            </a:r>
            <a:r>
              <a:rPr lang="en-US" sz="1200" dirty="0" smtClean="0"/>
              <a:t>ways.</a:t>
            </a:r>
            <a:r>
              <a:rPr lang="en-US" sz="1200" baseline="0" dirty="0" smtClean="0"/>
              <a:t> </a:t>
            </a:r>
            <a:r>
              <a:rPr lang="en-US" sz="1200" dirty="0" smtClean="0"/>
              <a:t>Community-based partnerships</a:t>
            </a:r>
            <a:r>
              <a:rPr lang="en-US" sz="1200" baseline="0" dirty="0" smtClean="0"/>
              <a:t> and </a:t>
            </a:r>
            <a:r>
              <a:rPr lang="en-US" sz="1200" dirty="0" smtClean="0"/>
              <a:t>alliances</a:t>
            </a:r>
            <a:r>
              <a:rPr lang="en-US" sz="1200" baseline="0" dirty="0" smtClean="0"/>
              <a:t> are developed and maintained as a way in which the greater community can help to support and advocate for students, as well as the school taking initiative in working with community-based groups for advocacy issues in the surrounding area, making sure that all have an equitable opportunity and voice. </a:t>
            </a:r>
            <a:r>
              <a:rPr lang="en-US" sz="1200" dirty="0" smtClean="0"/>
              <a:t>Needs assessments are</a:t>
            </a:r>
            <a:r>
              <a:rPr lang="en-US" sz="1200" baseline="0" dirty="0" smtClean="0"/>
              <a:t> also conducted with students and parents in order to isolate issues that the community may have and like to see addressed. </a:t>
            </a:r>
            <a:r>
              <a:rPr lang="en-US" sz="1200" dirty="0" smtClean="0"/>
              <a:t>Data-driven goals with strategic planning is another way in which the counseling program works to ensure advocacy. Goals are</a:t>
            </a:r>
            <a:r>
              <a:rPr lang="en-US" sz="1200" baseline="0" dirty="0" smtClean="0"/>
              <a:t> supported by data and represent an overall desired outcome for the students and greater community (</a:t>
            </a:r>
            <a:r>
              <a:rPr lang="en-US" sz="1200" baseline="0" dirty="0" err="1" smtClean="0"/>
              <a:t>Erford</a:t>
            </a:r>
            <a:r>
              <a:rPr lang="en-US" sz="1200" baseline="0" dirty="0" smtClean="0"/>
              <a:t>, 2019). The c</a:t>
            </a:r>
            <a:r>
              <a:rPr lang="en-US" sz="1200" dirty="0" smtClean="0"/>
              <a:t>ore-curriculum also works to overcome barriers and advocate for all</a:t>
            </a:r>
            <a:r>
              <a:rPr lang="en-US" sz="1200" baseline="0" dirty="0" smtClean="0"/>
              <a:t>. Classroom lessons work to address issues of classism, sexism, racism and ethnocentrism. For example, </a:t>
            </a:r>
            <a:r>
              <a:rPr lang="en-US" baseline="0" dirty="0" smtClean="0"/>
              <a:t>Career and work education program works to overcome stereotypical gender barriers by exposing children to men and women who work in non-traditional careers. Gender-based process elimination is known to begin as early as age 6 (</a:t>
            </a:r>
            <a:r>
              <a:rPr lang="en-US" baseline="0" dirty="0" err="1" smtClean="0"/>
              <a:t>Erford</a:t>
            </a:r>
            <a:r>
              <a:rPr lang="en-US" baseline="0" dirty="0" smtClean="0"/>
              <a:t>, 2019). </a:t>
            </a:r>
          </a:p>
          <a:p>
            <a:r>
              <a:rPr lang="en-US" baseline="0" dirty="0" smtClean="0"/>
              <a:t>During these lessons taught by the counseling departments, teachers stay in the classroom, working together to help students further apply the lesson with previous concepts. Teachers will also be aware of the lesson, to incorporate refreshers in the future. Teachers and counselors engage in regular professional development activities, ensuring these concepts are delivered appropriately. Additionally, following each counseling lesson, students are given a s</a:t>
            </a:r>
            <a:r>
              <a:rPr lang="en-US" dirty="0" smtClean="0"/>
              <a:t>chool counseling</a:t>
            </a:r>
            <a:r>
              <a:rPr lang="en-US" baseline="0" dirty="0" smtClean="0"/>
              <a:t> newsletter </a:t>
            </a:r>
            <a:r>
              <a:rPr lang="en-US" sz="1200" baseline="0" dirty="0" smtClean="0"/>
              <a:t>which p</a:t>
            </a:r>
            <a:r>
              <a:rPr lang="en-US" sz="1200" dirty="0" smtClean="0"/>
              <a:t>rovides information to parents about anything important occurring during that</a:t>
            </a:r>
            <a:r>
              <a:rPr lang="en-US" sz="1200" baseline="0" dirty="0" smtClean="0"/>
              <a:t> particular month. It is also a way in which valuable counseling lessons are shared with parents with a component that </a:t>
            </a:r>
            <a:r>
              <a:rPr lang="en-US" sz="1200" dirty="0" smtClean="0"/>
              <a:t>encourages connections at home, offering</a:t>
            </a:r>
            <a:r>
              <a:rPr lang="en-US" sz="1200" baseline="0" dirty="0" smtClean="0"/>
              <a:t> suggests with how parents can further advocate for their students and expand/reinforce the lesson. </a:t>
            </a:r>
            <a:endParaRPr lang="en-US" sz="1200" dirty="0" smtClean="0"/>
          </a:p>
        </p:txBody>
      </p:sp>
      <p:sp>
        <p:nvSpPr>
          <p:cNvPr id="4" name="Slide Number Placeholder 3"/>
          <p:cNvSpPr>
            <a:spLocks noGrp="1"/>
          </p:cNvSpPr>
          <p:nvPr>
            <p:ph type="sldNum" sz="quarter" idx="10"/>
          </p:nvPr>
        </p:nvSpPr>
        <p:spPr/>
        <p:txBody>
          <a:bodyPr/>
          <a:lstStyle/>
          <a:p>
            <a:fld id="{FAF257E2-F26B-446E-ACFB-F95C03C8C4F7}" type="slidenum">
              <a:rPr lang="en-US" smtClean="0"/>
              <a:t>6</a:t>
            </a:fld>
            <a:endParaRPr lang="en-US"/>
          </a:p>
        </p:txBody>
      </p:sp>
    </p:spTree>
    <p:extLst>
      <p:ext uri="{BB962C8B-B14F-4D97-AF65-F5344CB8AC3E}">
        <p14:creationId xmlns:p14="http://schemas.microsoft.com/office/powerpoint/2010/main" val="28454078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t>Building </a:t>
            </a:r>
            <a:r>
              <a:rPr lang="en-US" sz="1200" dirty="0" smtClean="0"/>
              <a:t>a comprehensive school counseling program requires implementation of access, attainment, and achievement data in order to measure progress. </a:t>
            </a:r>
          </a:p>
          <a:p>
            <a:pPr marL="0" indent="0">
              <a:buNone/>
            </a:pPr>
            <a:r>
              <a:rPr lang="en-US" sz="1200" b="0" dirty="0" smtClean="0"/>
              <a:t>Access</a:t>
            </a:r>
            <a:r>
              <a:rPr lang="en-US" sz="1200" b="0" baseline="0" dirty="0" smtClean="0"/>
              <a:t> data is defined as c</a:t>
            </a:r>
            <a:r>
              <a:rPr lang="en-US" sz="1200" dirty="0" smtClean="0"/>
              <a:t>reating and maintaining pathways to equitable engagement, resulting in equitable outcomes. Attainment is defined </a:t>
            </a:r>
            <a:r>
              <a:rPr lang="en-US" sz="1200" dirty="0" smtClean="0"/>
              <a:t>as</a:t>
            </a:r>
            <a:r>
              <a:rPr lang="en-US" sz="1200" baseline="0" dirty="0" smtClean="0"/>
              <a:t> </a:t>
            </a:r>
            <a:r>
              <a:rPr lang="en-US" sz="1200" dirty="0" smtClean="0"/>
              <a:t>the </a:t>
            </a:r>
            <a:r>
              <a:rPr lang="en-US" sz="1200" dirty="0" smtClean="0"/>
              <a:t>rate at which a goal is reached or completed; i.e. reaching </a:t>
            </a:r>
            <a:r>
              <a:rPr lang="en-US" sz="1200" dirty="0" smtClean="0"/>
              <a:t>milestones. Achievement is the</a:t>
            </a:r>
            <a:r>
              <a:rPr lang="en-US" sz="1200" baseline="0" dirty="0" smtClean="0"/>
              <a:t> process of examining </a:t>
            </a:r>
            <a:r>
              <a:rPr lang="en-US" sz="1200" dirty="0" smtClean="0"/>
              <a:t>the </a:t>
            </a:r>
            <a:r>
              <a:rPr lang="en-US" sz="1200" dirty="0" smtClean="0"/>
              <a:t>quality of what is being learned through test scores</a:t>
            </a:r>
          </a:p>
          <a:p>
            <a:pPr marL="0" indent="0">
              <a:buNone/>
            </a:pPr>
            <a:r>
              <a:rPr lang="en-US" sz="1200" dirty="0" smtClean="0"/>
              <a:t>In addition to understanding and utilizing these concepts to measure progress, the school counseling program and all other stakeholders must be able to </a:t>
            </a:r>
            <a:r>
              <a:rPr lang="en-US" sz="1200" i="1" dirty="0" smtClean="0"/>
              <a:t>identify,</a:t>
            </a:r>
            <a:r>
              <a:rPr lang="en-US" sz="1200" i="1" baseline="0" dirty="0" smtClean="0"/>
              <a:t> </a:t>
            </a:r>
            <a:r>
              <a:rPr lang="en-US" sz="1200" i="1" dirty="0" smtClean="0"/>
              <a:t>believe,</a:t>
            </a:r>
            <a:r>
              <a:rPr lang="en-US" sz="1200" i="1" baseline="0" dirty="0" smtClean="0"/>
              <a:t> </a:t>
            </a:r>
            <a:r>
              <a:rPr lang="en-US" sz="1200" dirty="0" smtClean="0"/>
              <a:t>and </a:t>
            </a:r>
            <a:r>
              <a:rPr lang="en-US" sz="1200" i="1" dirty="0" smtClean="0"/>
              <a:t>respond </a:t>
            </a:r>
            <a:r>
              <a:rPr lang="en-US" sz="1200" dirty="0" smtClean="0"/>
              <a:t>to the data that is </a:t>
            </a:r>
            <a:r>
              <a:rPr lang="en-US" sz="1200" dirty="0" smtClean="0"/>
              <a:t>identified (</a:t>
            </a:r>
            <a:r>
              <a:rPr lang="en-US" sz="1200" dirty="0" err="1" smtClean="0"/>
              <a:t>Erford</a:t>
            </a:r>
            <a:r>
              <a:rPr lang="en-US" sz="1200" dirty="0" smtClean="0"/>
              <a:t>, 2019). Data</a:t>
            </a:r>
            <a:r>
              <a:rPr lang="en-US" sz="1200" baseline="0" dirty="0" smtClean="0"/>
              <a:t> is obtained through many different avenues, one of which includes referrals and collaboration/consultation. These individuals must be able to recognize access, attainment and achievement gaps. Additionally, once these gaps have been identified, all stakeholders must believe that there are disparities and there should be a response in order to achieve equity. The inability to recognize and respond to these disparities is an ethical issue, often rooted in an ability to overlook or misunderstand cultural and economic issues many face. If there is an inability for stakeholders to recognize such issues, this can become a political and legal issue (</a:t>
            </a:r>
            <a:r>
              <a:rPr lang="en-US" sz="1200" baseline="0" dirty="0" err="1" smtClean="0"/>
              <a:t>Erford</a:t>
            </a:r>
            <a:r>
              <a:rPr lang="en-US" sz="1200" baseline="0" dirty="0" smtClean="0"/>
              <a:t>, 2019). These are issues which the comprehensive school counseling department will face head-on via professional development activities and educational efforts.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FAF257E2-F26B-446E-ACFB-F95C03C8C4F7}" type="slidenum">
              <a:rPr lang="en-US" smtClean="0"/>
              <a:t>7</a:t>
            </a:fld>
            <a:endParaRPr lang="en-US"/>
          </a:p>
        </p:txBody>
      </p:sp>
    </p:spTree>
    <p:extLst>
      <p:ext uri="{BB962C8B-B14F-4D97-AF65-F5344CB8AC3E}">
        <p14:creationId xmlns:p14="http://schemas.microsoft.com/office/powerpoint/2010/main" val="22025653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Barriers to student development</a:t>
            </a:r>
            <a:r>
              <a:rPr lang="en-US" baseline="0" dirty="0" smtClean="0"/>
              <a:t> are identified through systemic assessments. Systemic assessments include identifying needs of the students, as well as the larger community and school district; which includes subsystems and microsystems. </a:t>
            </a:r>
            <a:r>
              <a:rPr lang="en-US" baseline="0" dirty="0" smtClean="0"/>
              <a:t>Student’s needs should be filtered through an understanding of community strengths and values in order to be effective (</a:t>
            </a:r>
            <a:r>
              <a:rPr lang="en-US" sz="1200" b="0" i="0" kern="1200" dirty="0" smtClean="0">
                <a:solidFill>
                  <a:schemeClr val="tx1"/>
                </a:solidFill>
                <a:effectLst/>
                <a:latin typeface="+mn-lt"/>
                <a:ea typeface="+mn-ea"/>
                <a:cs typeface="+mn-cs"/>
              </a:rPr>
              <a:t>Gibbons, M. M., Brown, E. C., Daniels, S., </a:t>
            </a:r>
            <a:r>
              <a:rPr lang="en-US" sz="1200" b="0" i="0" kern="1200" dirty="0" err="1" smtClean="0">
                <a:solidFill>
                  <a:schemeClr val="tx1"/>
                </a:solidFill>
                <a:effectLst/>
                <a:latin typeface="+mn-lt"/>
                <a:ea typeface="+mn-ea"/>
                <a:cs typeface="+mn-cs"/>
              </a:rPr>
              <a:t>Rosecrance</a:t>
            </a:r>
            <a:r>
              <a:rPr lang="en-US" sz="1200" b="0" i="0" kern="1200" dirty="0" smtClean="0">
                <a:solidFill>
                  <a:schemeClr val="tx1"/>
                </a:solidFill>
                <a:effectLst/>
                <a:latin typeface="+mn-lt"/>
                <a:ea typeface="+mn-ea"/>
                <a:cs typeface="+mn-cs"/>
              </a:rPr>
              <a:t>, P., Hardin, E. E., &amp; Farrell, I.,</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2019</a:t>
            </a:r>
            <a:r>
              <a:rPr lang="en-US" baseline="0" dirty="0" smtClean="0"/>
              <a:t>). Data </a:t>
            </a:r>
            <a:r>
              <a:rPr lang="en-US" baseline="0" dirty="0" smtClean="0"/>
              <a:t>is disaggregated in order to create and implement data-driven goals (</a:t>
            </a:r>
            <a:r>
              <a:rPr lang="en-US" baseline="0" dirty="0" err="1" smtClean="0"/>
              <a:t>Erford</a:t>
            </a:r>
            <a:r>
              <a:rPr lang="en-US" baseline="0" dirty="0" smtClean="0"/>
              <a:t>, 2019). </a:t>
            </a:r>
            <a:r>
              <a:rPr lang="en-US" baseline="0" dirty="0" smtClean="0"/>
              <a:t>Through </a:t>
            </a:r>
            <a:r>
              <a:rPr lang="en-US" baseline="0" dirty="0" smtClean="0"/>
              <a:t>community and school partnerships, community advisory boards, and task forces for equity it is the counseling program’s mission to strategically and systematically work towards removing barriers to student development. The program’s vision has a commitment to social justice and a belief in equity. </a:t>
            </a:r>
            <a:endParaRPr lang="en-US" dirty="0"/>
          </a:p>
        </p:txBody>
      </p:sp>
      <p:sp>
        <p:nvSpPr>
          <p:cNvPr id="4" name="Slide Number Placeholder 3"/>
          <p:cNvSpPr>
            <a:spLocks noGrp="1"/>
          </p:cNvSpPr>
          <p:nvPr>
            <p:ph type="sldNum" sz="quarter" idx="10"/>
          </p:nvPr>
        </p:nvSpPr>
        <p:spPr/>
        <p:txBody>
          <a:bodyPr/>
          <a:lstStyle/>
          <a:p>
            <a:fld id="{FAF257E2-F26B-446E-ACFB-F95C03C8C4F7}" type="slidenum">
              <a:rPr lang="en-US" smtClean="0"/>
              <a:t>8</a:t>
            </a:fld>
            <a:endParaRPr lang="en-US"/>
          </a:p>
        </p:txBody>
      </p:sp>
    </p:spTree>
    <p:extLst>
      <p:ext uri="{BB962C8B-B14F-4D97-AF65-F5344CB8AC3E}">
        <p14:creationId xmlns:p14="http://schemas.microsoft.com/office/powerpoint/2010/main" val="631516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smtClean="0"/>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smtClean="0"/>
              <a:pPr/>
              <a:t>2/23/2020</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smtClean="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52546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676304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856191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36951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smtClean="0"/>
              <a:pPr/>
              <a:t>2/23/2020</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smtClean="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8524414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smtClean="0"/>
              <a:t>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4156395801"/>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smtClean="0"/>
              <a:t>2/23/2020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053542071"/>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smtClean="0"/>
              <a:t>2/23/2020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931192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smtClean="0"/>
              <a:t>2/23/2020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794985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smtClean="0"/>
              <a:t>2/23/2020</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smtClean="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76905886"/>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smtClean="0"/>
              <a:t>2/23/2020</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59986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smtClean="0"/>
              <a:pPr/>
              <a:t>2/23/2020</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smtClean="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4742670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doi.org/10.1177/089484531982765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dirty="0" smtClean="0"/>
              <a:t>Comprehensive elementary school counseling program</a:t>
            </a:r>
            <a:endParaRPr lang="en-US" sz="6600" dirty="0"/>
          </a:p>
        </p:txBody>
      </p:sp>
      <p:sp>
        <p:nvSpPr>
          <p:cNvPr id="3" name="Subtitle 2"/>
          <p:cNvSpPr>
            <a:spLocks noGrp="1"/>
          </p:cNvSpPr>
          <p:nvPr>
            <p:ph type="subTitle" idx="1"/>
          </p:nvPr>
        </p:nvSpPr>
        <p:spPr>
          <a:xfrm>
            <a:off x="2215045" y="4702370"/>
            <a:ext cx="8045373" cy="742279"/>
          </a:xfrm>
        </p:spPr>
        <p:txBody>
          <a:bodyPr>
            <a:normAutofit/>
          </a:bodyPr>
          <a:lstStyle/>
          <a:p>
            <a:r>
              <a:rPr lang="en-US" dirty="0" smtClean="0">
                <a:solidFill>
                  <a:srgbClr val="FBAA52"/>
                </a:solidFill>
              </a:rPr>
              <a:t>An overview</a:t>
            </a:r>
            <a:endParaRPr lang="en-US" dirty="0">
              <a:solidFill>
                <a:srgbClr val="FBAA52"/>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71122" y="4637185"/>
            <a:ext cx="3834011" cy="2008139"/>
          </a:xfrm>
          <a:prstGeom prst="rect">
            <a:avLst/>
          </a:prstGeom>
        </p:spPr>
      </p:pic>
    </p:spTree>
    <p:extLst>
      <p:ext uri="{BB962C8B-B14F-4D97-AF65-F5344CB8AC3E}">
        <p14:creationId xmlns:p14="http://schemas.microsoft.com/office/powerpoint/2010/main" val="1540972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Comprehensive program elements</a:t>
            </a:r>
            <a:endParaRPr lang="en-US" dirty="0"/>
          </a:p>
        </p:txBody>
      </p:sp>
      <p:sp>
        <p:nvSpPr>
          <p:cNvPr id="3" name="Content Placeholder 2"/>
          <p:cNvSpPr>
            <a:spLocks noGrp="1"/>
          </p:cNvSpPr>
          <p:nvPr>
            <p:ph idx="1"/>
          </p:nvPr>
        </p:nvSpPr>
        <p:spPr/>
        <p:txBody>
          <a:bodyPr/>
          <a:lstStyle/>
          <a:p>
            <a:pPr marL="0" indent="0">
              <a:buNone/>
            </a:pPr>
            <a:r>
              <a:rPr lang="en-US" sz="4000" dirty="0" smtClean="0"/>
              <a:t>Our comprehensive school counseling program works to promote and foster academic, career, and personal-social development while meeting the unique needs of each and every student. </a:t>
            </a:r>
          </a:p>
          <a:p>
            <a:pPr marL="0" indent="0">
              <a:buNone/>
            </a:pPr>
            <a:endParaRPr lang="en-US" dirty="0" smtClean="0"/>
          </a:p>
        </p:txBody>
      </p:sp>
    </p:spTree>
    <p:extLst>
      <p:ext uri="{BB962C8B-B14F-4D97-AF65-F5344CB8AC3E}">
        <p14:creationId xmlns:p14="http://schemas.microsoft.com/office/powerpoint/2010/main" val="3603478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Comprehensive program elements</a:t>
            </a:r>
          </a:p>
        </p:txBody>
      </p:sp>
      <p:sp>
        <p:nvSpPr>
          <p:cNvPr id="3" name="Content Placeholder 2"/>
          <p:cNvSpPr>
            <a:spLocks noGrp="1"/>
          </p:cNvSpPr>
          <p:nvPr>
            <p:ph idx="1"/>
          </p:nvPr>
        </p:nvSpPr>
        <p:spPr>
          <a:xfrm>
            <a:off x="1251678" y="2076451"/>
            <a:ext cx="10178322" cy="4210049"/>
          </a:xfrm>
        </p:spPr>
        <p:txBody>
          <a:bodyPr>
            <a:normAutofit fontScale="92500" lnSpcReduction="10000"/>
          </a:bodyPr>
          <a:lstStyle/>
          <a:p>
            <a:pPr marL="0" indent="0">
              <a:buNone/>
            </a:pPr>
            <a:r>
              <a:rPr lang="en-US" sz="3000" dirty="0" smtClean="0"/>
              <a:t>ACADEMIC PROGRAM ELEMENTS:</a:t>
            </a:r>
          </a:p>
          <a:p>
            <a:r>
              <a:rPr lang="en-US" sz="3000" dirty="0"/>
              <a:t>Addressing the needs of the whole child to promote equitable academic achievement and access to services</a:t>
            </a:r>
          </a:p>
          <a:p>
            <a:r>
              <a:rPr lang="en-US" sz="3000" dirty="0" smtClean="0"/>
              <a:t>Avoidance of core instruction time (with the exception of emergencies/responsive services)</a:t>
            </a:r>
          </a:p>
          <a:p>
            <a:r>
              <a:rPr lang="en-US" sz="3000" dirty="0"/>
              <a:t>Standards blending</a:t>
            </a:r>
          </a:p>
          <a:p>
            <a:r>
              <a:rPr lang="en-US" sz="3000" dirty="0" smtClean="0"/>
              <a:t>Vertical articulation </a:t>
            </a:r>
          </a:p>
          <a:p>
            <a:r>
              <a:rPr lang="en-US" sz="3000" dirty="0" smtClean="0"/>
              <a:t>Data-driven outcome studies </a:t>
            </a:r>
          </a:p>
        </p:txBody>
      </p:sp>
    </p:spTree>
    <p:extLst>
      <p:ext uri="{BB962C8B-B14F-4D97-AF65-F5344CB8AC3E}">
        <p14:creationId xmlns:p14="http://schemas.microsoft.com/office/powerpoint/2010/main" val="3333473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Comprehensive program elements</a:t>
            </a:r>
          </a:p>
        </p:txBody>
      </p:sp>
      <p:sp>
        <p:nvSpPr>
          <p:cNvPr id="3" name="Content Placeholder 2"/>
          <p:cNvSpPr>
            <a:spLocks noGrp="1"/>
          </p:cNvSpPr>
          <p:nvPr>
            <p:ph idx="1"/>
          </p:nvPr>
        </p:nvSpPr>
        <p:spPr>
          <a:xfrm>
            <a:off x="1251678" y="2114551"/>
            <a:ext cx="10178322" cy="3593591"/>
          </a:xfrm>
        </p:spPr>
        <p:txBody>
          <a:bodyPr>
            <a:noAutofit/>
          </a:bodyPr>
          <a:lstStyle/>
          <a:p>
            <a:pPr marL="0" indent="0">
              <a:buNone/>
            </a:pPr>
            <a:r>
              <a:rPr lang="en-US" sz="2800" dirty="0" smtClean="0"/>
              <a:t>CAREER PROGRAM ELEMENTS:</a:t>
            </a:r>
          </a:p>
          <a:p>
            <a:r>
              <a:rPr lang="en-US" sz="2800" dirty="0" smtClean="0"/>
              <a:t>Classroom lessons to meet Pennsylvania Career Education &amp; Work Standards </a:t>
            </a:r>
          </a:p>
          <a:p>
            <a:pPr lvl="1"/>
            <a:r>
              <a:rPr lang="en-US" sz="2400" dirty="0" smtClean="0"/>
              <a:t>Career awareness and preparation (exploring and learning about yourself)</a:t>
            </a:r>
          </a:p>
          <a:p>
            <a:pPr lvl="1"/>
            <a:r>
              <a:rPr lang="en-US" sz="2400" dirty="0" smtClean="0"/>
              <a:t>Career Acquisition (getting a job)</a:t>
            </a:r>
          </a:p>
          <a:p>
            <a:pPr lvl="1"/>
            <a:r>
              <a:rPr lang="en-US" sz="2400" dirty="0" smtClean="0"/>
              <a:t>Career retention and advancement (keeping a job)</a:t>
            </a:r>
          </a:p>
          <a:p>
            <a:pPr lvl="1"/>
            <a:r>
              <a:rPr lang="en-US" sz="2400" dirty="0" smtClean="0"/>
              <a:t>Entrepreneurship (creating a job)</a:t>
            </a:r>
          </a:p>
          <a:p>
            <a:r>
              <a:rPr lang="en-US" sz="2800" dirty="0" smtClean="0"/>
              <a:t>Making important connections between school and future success</a:t>
            </a:r>
            <a:endParaRPr lang="en-US" sz="2800" dirty="0"/>
          </a:p>
        </p:txBody>
      </p:sp>
    </p:spTree>
    <p:extLst>
      <p:ext uri="{BB962C8B-B14F-4D97-AF65-F5344CB8AC3E}">
        <p14:creationId xmlns:p14="http://schemas.microsoft.com/office/powerpoint/2010/main" val="2813401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Comprehensive program elements</a:t>
            </a:r>
          </a:p>
        </p:txBody>
      </p:sp>
      <p:sp>
        <p:nvSpPr>
          <p:cNvPr id="3" name="Content Placeholder 2"/>
          <p:cNvSpPr>
            <a:spLocks noGrp="1"/>
          </p:cNvSpPr>
          <p:nvPr>
            <p:ph idx="1"/>
          </p:nvPr>
        </p:nvSpPr>
        <p:spPr>
          <a:xfrm>
            <a:off x="1251678" y="1874517"/>
            <a:ext cx="10178322" cy="3593591"/>
          </a:xfrm>
        </p:spPr>
        <p:txBody>
          <a:bodyPr>
            <a:noAutofit/>
          </a:bodyPr>
          <a:lstStyle/>
          <a:p>
            <a:pPr marL="0" indent="0">
              <a:buNone/>
            </a:pPr>
            <a:r>
              <a:rPr lang="en-US" sz="2800" dirty="0" smtClean="0"/>
              <a:t>PERSONAL-SOCAL DEVELOPMENT PROGRAM ELEMENTS:</a:t>
            </a:r>
          </a:p>
          <a:p>
            <a:r>
              <a:rPr lang="en-US" sz="2800" dirty="0" smtClean="0"/>
              <a:t>School-wide character &amp; behavioral education programs</a:t>
            </a:r>
          </a:p>
          <a:p>
            <a:r>
              <a:rPr lang="en-US" sz="2800" dirty="0" smtClean="0"/>
              <a:t>Classroom lessons; in accordance with ASCA </a:t>
            </a:r>
            <a:r>
              <a:rPr lang="en-US" sz="2800" i="1" dirty="0" smtClean="0"/>
              <a:t>Mindset &amp; </a:t>
            </a:r>
            <a:r>
              <a:rPr lang="en-US" sz="2800" i="1" dirty="0"/>
              <a:t>B</a:t>
            </a:r>
            <a:r>
              <a:rPr lang="en-US" sz="2800" i="1" dirty="0" smtClean="0"/>
              <a:t>ehaviors </a:t>
            </a:r>
            <a:r>
              <a:rPr lang="en-US" sz="2800" dirty="0" smtClean="0"/>
              <a:t>(ASCA, 2014) for student success</a:t>
            </a:r>
          </a:p>
          <a:p>
            <a:r>
              <a:rPr lang="en-US" sz="2800" dirty="0" smtClean="0"/>
              <a:t>Individual and group sessions</a:t>
            </a:r>
          </a:p>
          <a:p>
            <a:r>
              <a:rPr lang="en-US" sz="2800" dirty="0" smtClean="0"/>
              <a:t>Proactive and reactive services</a:t>
            </a:r>
          </a:p>
          <a:p>
            <a:r>
              <a:rPr lang="en-US" sz="2800" dirty="0" smtClean="0"/>
              <a:t>Needs assessments</a:t>
            </a:r>
          </a:p>
          <a:p>
            <a:r>
              <a:rPr lang="en-US" sz="2800" dirty="0" smtClean="0"/>
              <a:t>Consultation and collaboration</a:t>
            </a:r>
          </a:p>
          <a:p>
            <a:r>
              <a:rPr lang="en-US" sz="2800" dirty="0" smtClean="0"/>
              <a:t>Direct and indirect services</a:t>
            </a:r>
          </a:p>
        </p:txBody>
      </p:sp>
    </p:spTree>
    <p:extLst>
      <p:ext uri="{BB962C8B-B14F-4D97-AF65-F5344CB8AC3E}">
        <p14:creationId xmlns:p14="http://schemas.microsoft.com/office/powerpoint/2010/main" val="3143576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advocacy</a:t>
            </a:r>
            <a:endParaRPr lang="en-US" dirty="0"/>
          </a:p>
        </p:txBody>
      </p:sp>
      <p:sp>
        <p:nvSpPr>
          <p:cNvPr id="3" name="Content Placeholder 2"/>
          <p:cNvSpPr>
            <a:spLocks noGrp="1"/>
          </p:cNvSpPr>
          <p:nvPr>
            <p:ph idx="1"/>
          </p:nvPr>
        </p:nvSpPr>
        <p:spPr>
          <a:xfrm>
            <a:off x="1251678" y="1272209"/>
            <a:ext cx="10178322" cy="5347252"/>
          </a:xfrm>
        </p:spPr>
        <p:txBody>
          <a:bodyPr>
            <a:normAutofit fontScale="92500" lnSpcReduction="20000"/>
          </a:bodyPr>
          <a:lstStyle/>
          <a:p>
            <a:pPr marL="0" indent="0">
              <a:buNone/>
            </a:pPr>
            <a:r>
              <a:rPr lang="en-US" sz="2800" dirty="0" smtClean="0"/>
              <a:t>It is the school counseling program’s goal to promote equitable educational practices and maintain a responsive school climate in which individual differences are respected and welcomed, ultimately benefitting the surrounding community. Students within the school are advocated for in the following ways: </a:t>
            </a:r>
            <a:endParaRPr lang="en-US" sz="2800" dirty="0" smtClean="0"/>
          </a:p>
          <a:p>
            <a:r>
              <a:rPr lang="en-US" sz="2800" dirty="0" smtClean="0"/>
              <a:t>Community-based partnerships/alliances</a:t>
            </a:r>
          </a:p>
          <a:p>
            <a:r>
              <a:rPr lang="en-US" sz="2800" dirty="0" smtClean="0"/>
              <a:t>Providing community supports and advocacy for the greater community</a:t>
            </a:r>
          </a:p>
          <a:p>
            <a:r>
              <a:rPr lang="en-US" sz="2800" dirty="0" smtClean="0"/>
              <a:t>Needs assessments</a:t>
            </a:r>
          </a:p>
          <a:p>
            <a:r>
              <a:rPr lang="en-US" sz="2800" dirty="0" smtClean="0"/>
              <a:t>Data-driven goals with strategic planning</a:t>
            </a:r>
          </a:p>
          <a:p>
            <a:r>
              <a:rPr lang="en-US" sz="2800" dirty="0" smtClean="0"/>
              <a:t>Ongoing professional development </a:t>
            </a:r>
          </a:p>
          <a:p>
            <a:r>
              <a:rPr lang="en-US" sz="2800" dirty="0" smtClean="0"/>
              <a:t>Core-curriculum which works to overcome barriers and advocate for all</a:t>
            </a:r>
          </a:p>
          <a:p>
            <a:r>
              <a:rPr lang="en-US" sz="2800" dirty="0" smtClean="0"/>
              <a:t>Providing information to parents and encouraging connections at home</a:t>
            </a:r>
            <a:endParaRPr lang="en-US" sz="2800" dirty="0" smtClean="0"/>
          </a:p>
          <a:p>
            <a:pPr marL="0" indent="0">
              <a:buNone/>
            </a:pPr>
            <a:endParaRPr lang="en-US" dirty="0"/>
          </a:p>
        </p:txBody>
      </p:sp>
    </p:spTree>
    <p:extLst>
      <p:ext uri="{BB962C8B-B14F-4D97-AF65-F5344CB8AC3E}">
        <p14:creationId xmlns:p14="http://schemas.microsoft.com/office/powerpoint/2010/main" val="137428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attainment &amp; achievement</a:t>
            </a:r>
            <a:endParaRPr lang="en-US" dirty="0"/>
          </a:p>
        </p:txBody>
      </p:sp>
      <p:sp>
        <p:nvSpPr>
          <p:cNvPr id="3" name="Content Placeholder 2"/>
          <p:cNvSpPr>
            <a:spLocks noGrp="1"/>
          </p:cNvSpPr>
          <p:nvPr>
            <p:ph idx="1"/>
          </p:nvPr>
        </p:nvSpPr>
        <p:spPr>
          <a:xfrm>
            <a:off x="1251678" y="1874516"/>
            <a:ext cx="10178322" cy="4824457"/>
          </a:xfrm>
        </p:spPr>
        <p:txBody>
          <a:bodyPr>
            <a:normAutofit fontScale="92500" lnSpcReduction="10000"/>
          </a:bodyPr>
          <a:lstStyle/>
          <a:p>
            <a:pPr marL="0" indent="0">
              <a:buNone/>
            </a:pPr>
            <a:r>
              <a:rPr lang="en-US" sz="2600" dirty="0" smtClean="0"/>
              <a:t>Building a comprehensive school counseling program requires implementation of access, attainment, and achievement data in order to measure progress. </a:t>
            </a:r>
          </a:p>
          <a:p>
            <a:pPr marL="0" indent="0">
              <a:buNone/>
            </a:pPr>
            <a:r>
              <a:rPr lang="en-US" sz="2600" b="1" dirty="0" smtClean="0"/>
              <a:t>Access:  </a:t>
            </a:r>
            <a:r>
              <a:rPr lang="en-US" sz="2600" dirty="0" smtClean="0"/>
              <a:t>Creating and maintaining pathways to equitable engagement, resulting in equitable outcomes. </a:t>
            </a:r>
          </a:p>
          <a:p>
            <a:pPr marL="0" indent="0">
              <a:buNone/>
            </a:pPr>
            <a:r>
              <a:rPr lang="en-US" sz="2600" b="1" dirty="0" smtClean="0"/>
              <a:t>Attainment: </a:t>
            </a:r>
            <a:r>
              <a:rPr lang="en-US" sz="2600" dirty="0" smtClean="0"/>
              <a:t>Measuring the rate at which a goal is reached or completed; i.e. reaching milestones</a:t>
            </a:r>
          </a:p>
          <a:p>
            <a:pPr marL="0" indent="0">
              <a:buNone/>
            </a:pPr>
            <a:r>
              <a:rPr lang="en-US" sz="2600" b="1" dirty="0" smtClean="0"/>
              <a:t>Achievement: </a:t>
            </a:r>
            <a:r>
              <a:rPr lang="en-US" sz="2600" dirty="0" smtClean="0"/>
              <a:t>Examining the quality of what is being learned through test scores</a:t>
            </a:r>
          </a:p>
          <a:p>
            <a:pPr marL="0" indent="0">
              <a:buNone/>
            </a:pPr>
            <a:r>
              <a:rPr lang="en-US" sz="2600" dirty="0" smtClean="0"/>
              <a:t>In addition to understanding and utilizing these concepts to measure progress, the school counseling program and all other stakeholders must be able to </a:t>
            </a:r>
            <a:r>
              <a:rPr lang="en-US" sz="2600" i="1" dirty="0" smtClean="0"/>
              <a:t>believe </a:t>
            </a:r>
            <a:r>
              <a:rPr lang="en-US" sz="2600" dirty="0" smtClean="0"/>
              <a:t>and </a:t>
            </a:r>
            <a:r>
              <a:rPr lang="en-US" sz="2600" i="1" dirty="0" smtClean="0"/>
              <a:t>respond </a:t>
            </a:r>
            <a:r>
              <a:rPr lang="en-US" sz="2600" dirty="0" smtClean="0"/>
              <a:t>to the data that is identified. </a:t>
            </a:r>
          </a:p>
          <a:p>
            <a:pPr marL="0" indent="0">
              <a:buNone/>
            </a:pPr>
            <a:endParaRPr lang="en-US" dirty="0"/>
          </a:p>
        </p:txBody>
      </p:sp>
    </p:spTree>
    <p:extLst>
      <p:ext uri="{BB962C8B-B14F-4D97-AF65-F5344CB8AC3E}">
        <p14:creationId xmlns:p14="http://schemas.microsoft.com/office/powerpoint/2010/main" val="2017449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 to student development</a:t>
            </a:r>
            <a:endParaRPr lang="en-US" dirty="0"/>
          </a:p>
        </p:txBody>
      </p:sp>
      <p:sp>
        <p:nvSpPr>
          <p:cNvPr id="3" name="Content Placeholder 2"/>
          <p:cNvSpPr>
            <a:spLocks noGrp="1"/>
          </p:cNvSpPr>
          <p:nvPr>
            <p:ph idx="1"/>
          </p:nvPr>
        </p:nvSpPr>
        <p:spPr>
          <a:xfrm>
            <a:off x="1251678" y="1874517"/>
            <a:ext cx="10178322" cy="3593591"/>
          </a:xfrm>
        </p:spPr>
        <p:txBody>
          <a:bodyPr>
            <a:noAutofit/>
          </a:bodyPr>
          <a:lstStyle/>
          <a:p>
            <a:pPr marL="0" indent="0">
              <a:buNone/>
            </a:pPr>
            <a:r>
              <a:rPr lang="en-US" sz="2400" dirty="0" smtClean="0"/>
              <a:t>Barriers to </a:t>
            </a:r>
            <a:r>
              <a:rPr lang="en-US" sz="2400" dirty="0"/>
              <a:t>academic achievement and student </a:t>
            </a:r>
            <a:r>
              <a:rPr lang="en-US" sz="2400" dirty="0" smtClean="0"/>
              <a:t>well-being</a:t>
            </a:r>
            <a:r>
              <a:rPr lang="en-US" sz="2400" dirty="0"/>
              <a:t> </a:t>
            </a:r>
            <a:r>
              <a:rPr lang="en-US" sz="2400" dirty="0" smtClean="0"/>
              <a:t>are a top priority to our culturally responsive school counseling program. The program’s vision has a commitment to social justice and a belief in equity, which places identifying and removing barriers to student development at the forefront. Barriers are identified via the following: </a:t>
            </a:r>
          </a:p>
          <a:p>
            <a:r>
              <a:rPr lang="en-US" sz="2400" dirty="0" smtClean="0"/>
              <a:t>Systemic Assessments</a:t>
            </a:r>
          </a:p>
          <a:p>
            <a:r>
              <a:rPr lang="en-US" sz="2400" dirty="0" smtClean="0"/>
              <a:t>Involving the community</a:t>
            </a:r>
          </a:p>
          <a:p>
            <a:pPr lvl="1"/>
            <a:r>
              <a:rPr lang="en-US" sz="2000" dirty="0" smtClean="0"/>
              <a:t>Community-School Partnership</a:t>
            </a:r>
          </a:p>
          <a:p>
            <a:pPr lvl="1"/>
            <a:r>
              <a:rPr lang="en-US" sz="2000" dirty="0" smtClean="0"/>
              <a:t>Community Advisory Boards</a:t>
            </a:r>
          </a:p>
          <a:p>
            <a:pPr lvl="1"/>
            <a:r>
              <a:rPr lang="en-US" sz="2000" dirty="0" smtClean="0"/>
              <a:t>Task Forces for Equity</a:t>
            </a:r>
            <a:endParaRPr lang="en-US" sz="2000" dirty="0"/>
          </a:p>
        </p:txBody>
      </p:sp>
    </p:spTree>
    <p:extLst>
      <p:ext uri="{BB962C8B-B14F-4D97-AF65-F5344CB8AC3E}">
        <p14:creationId xmlns:p14="http://schemas.microsoft.com/office/powerpoint/2010/main" val="3021970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1251678" y="1695451"/>
            <a:ext cx="10178322" cy="3593591"/>
          </a:xfrm>
        </p:spPr>
        <p:txBody>
          <a:bodyPr/>
          <a:lstStyle/>
          <a:p>
            <a:r>
              <a:rPr lang="en-US" dirty="0"/>
              <a:t>American School Counselor Association (2014). </a:t>
            </a:r>
            <a:r>
              <a:rPr lang="en-US" i="1" dirty="0"/>
              <a:t>Mindsets and Behaviors for Student Success: K-12 College- and Career-Readiness Standards for Every Student. </a:t>
            </a:r>
            <a:r>
              <a:rPr lang="en-US" dirty="0"/>
              <a:t>Alexandria, VA: Author.</a:t>
            </a:r>
          </a:p>
          <a:p>
            <a:r>
              <a:rPr lang="en-US" dirty="0" err="1" smtClean="0"/>
              <a:t>Erford</a:t>
            </a:r>
            <a:r>
              <a:rPr lang="en-US" dirty="0" smtClean="0"/>
              <a:t>, B. T. (2019)</a:t>
            </a:r>
            <a:r>
              <a:rPr lang="en-US" i="1" dirty="0"/>
              <a:t> Transforming the School Counseling Profession</a:t>
            </a:r>
            <a:r>
              <a:rPr lang="en-US" dirty="0"/>
              <a:t>. [</a:t>
            </a:r>
            <a:r>
              <a:rPr lang="en-US" dirty="0" err="1"/>
              <a:t>Chegg</a:t>
            </a:r>
            <a:r>
              <a:rPr lang="en-US" dirty="0"/>
              <a:t>]. Retrieved from https://ereader.chegg.com/#/books/9780134701028</a:t>
            </a:r>
            <a:r>
              <a:rPr lang="en-US" dirty="0" smtClean="0"/>
              <a:t>/ </a:t>
            </a:r>
          </a:p>
          <a:p>
            <a:r>
              <a:rPr lang="en-US" dirty="0" smtClean="0"/>
              <a:t>Gibbons</a:t>
            </a:r>
            <a:r>
              <a:rPr lang="en-US" dirty="0"/>
              <a:t>, </a:t>
            </a:r>
            <a:r>
              <a:rPr lang="en-US" dirty="0" smtClean="0"/>
              <a:t>M</a:t>
            </a:r>
            <a:r>
              <a:rPr lang="en-US" dirty="0"/>
              <a:t>. M., Brown, E. C., Daniels, S., </a:t>
            </a:r>
            <a:r>
              <a:rPr lang="en-US" dirty="0" err="1"/>
              <a:t>Rosecrance</a:t>
            </a:r>
            <a:r>
              <a:rPr lang="en-US" dirty="0"/>
              <a:t>, P., Hardin, E. E., &amp; Farrell, I. (2019). Building on Strengths While Addressing Barriers: Career Interventions in Rural Appalachian Communities. </a:t>
            </a:r>
            <a:r>
              <a:rPr lang="en-US" i="1" dirty="0"/>
              <a:t>Journal of Career Development</a:t>
            </a:r>
            <a:r>
              <a:rPr lang="en-US" dirty="0"/>
              <a:t>, </a:t>
            </a:r>
            <a:r>
              <a:rPr lang="en-US" i="1" dirty="0"/>
              <a:t>46</a:t>
            </a:r>
            <a:r>
              <a:rPr lang="en-US" dirty="0"/>
              <a:t>(6), 637–650. </a:t>
            </a:r>
            <a:r>
              <a:rPr lang="en-US" dirty="0">
                <a:hlinkClick r:id="rId2"/>
              </a:rPr>
              <a:t>https://</a:t>
            </a:r>
            <a:r>
              <a:rPr lang="en-US" dirty="0" smtClean="0">
                <a:hlinkClick r:id="rId2"/>
              </a:rPr>
              <a:t>doi.org/10.1177/0894845319827652</a:t>
            </a:r>
            <a:endParaRPr lang="en-US" dirty="0" smtClean="0"/>
          </a:p>
          <a:p>
            <a:endParaRPr lang="en-US" dirty="0"/>
          </a:p>
        </p:txBody>
      </p:sp>
    </p:spTree>
    <p:extLst>
      <p:ext uri="{BB962C8B-B14F-4D97-AF65-F5344CB8AC3E}">
        <p14:creationId xmlns:p14="http://schemas.microsoft.com/office/powerpoint/2010/main" val="896058161"/>
      </p:ext>
    </p:extLst>
  </p:cSld>
  <p:clrMapOvr>
    <a:masterClrMapping/>
  </p:clrMapOvr>
</p:sld>
</file>

<file path=ppt/theme/theme1.xml><?xml version="1.0" encoding="utf-8"?>
<a:theme xmlns:a="http://schemas.openxmlformats.org/drawingml/2006/main" name="Badge">
  <a:themeElements>
    <a:clrScheme name="Custom 2">
      <a:dk1>
        <a:sysClr val="windowText" lastClr="000000"/>
      </a:dk1>
      <a:lt1>
        <a:sysClr val="window" lastClr="FFFFFF"/>
      </a:lt1>
      <a:dk2>
        <a:srgbClr val="356144"/>
      </a:dk2>
      <a:lt2>
        <a:srgbClr val="F3ABD3"/>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3926</TotalTime>
  <Words>2510</Words>
  <Application>Microsoft Office PowerPoint</Application>
  <PresentationFormat>Widescreen</PresentationFormat>
  <Paragraphs>79</Paragraphs>
  <Slides>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Gill Sans MT</vt:lpstr>
      <vt:lpstr>Impact</vt:lpstr>
      <vt:lpstr>Badge</vt:lpstr>
      <vt:lpstr>Comprehensive elementary school counseling program</vt:lpstr>
      <vt:lpstr>Comprehensive program elements</vt:lpstr>
      <vt:lpstr>Comprehensive program elements</vt:lpstr>
      <vt:lpstr>Comprehensive program elements</vt:lpstr>
      <vt:lpstr>Comprehensive program elements</vt:lpstr>
      <vt:lpstr>advocacy</vt:lpstr>
      <vt:lpstr>Access, attainment &amp; achievement</vt:lpstr>
      <vt:lpstr>Barriers to student development</vt:lpstr>
      <vt:lpstr>References</vt:lpstr>
    </vt:vector>
  </TitlesOfParts>
  <Company>Fannett-Metal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Comprehensive school counseling program</dc:title>
  <dc:creator>Coral McMath</dc:creator>
  <cp:lastModifiedBy>Coral McMath</cp:lastModifiedBy>
  <cp:revision>40</cp:revision>
  <dcterms:created xsi:type="dcterms:W3CDTF">2020-02-19T14:20:32Z</dcterms:created>
  <dcterms:modified xsi:type="dcterms:W3CDTF">2020-02-24T03:08:50Z</dcterms:modified>
</cp:coreProperties>
</file>